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7" r:id="rId2"/>
    <p:sldId id="256" r:id="rId3"/>
    <p:sldId id="258" r:id="rId4"/>
    <p:sldId id="259" r:id="rId5"/>
    <p:sldId id="260" r:id="rId6"/>
    <p:sldId id="271" r:id="rId7"/>
    <p:sldId id="272" r:id="rId8"/>
    <p:sldId id="297" r:id="rId9"/>
    <p:sldId id="298" r:id="rId10"/>
    <p:sldId id="284" r:id="rId11"/>
    <p:sldId id="285" r:id="rId12"/>
    <p:sldId id="286" r:id="rId13"/>
    <p:sldId id="299" r:id="rId14"/>
    <p:sldId id="287" r:id="rId15"/>
    <p:sldId id="300" r:id="rId16"/>
    <p:sldId id="288" r:id="rId17"/>
    <p:sldId id="301" r:id="rId18"/>
    <p:sldId id="302" r:id="rId19"/>
    <p:sldId id="303" r:id="rId20"/>
    <p:sldId id="304" r:id="rId21"/>
    <p:sldId id="305" r:id="rId22"/>
    <p:sldId id="262" r:id="rId23"/>
    <p:sldId id="283" r:id="rId24"/>
    <p:sldId id="282" r:id="rId25"/>
    <p:sldId id="293" r:id="rId26"/>
    <p:sldId id="294" r:id="rId27"/>
    <p:sldId id="295" r:id="rId28"/>
    <p:sldId id="296" r:id="rId29"/>
    <p:sldId id="270" r:id="rId30"/>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E7B8D1-4E2C-4F86-AD25-B982F231B33D}">
          <p14:sldIdLst>
            <p14:sldId id="257"/>
            <p14:sldId id="256"/>
            <p14:sldId id="258"/>
            <p14:sldId id="259"/>
            <p14:sldId id="260"/>
            <p14:sldId id="271"/>
            <p14:sldId id="272"/>
            <p14:sldId id="297"/>
            <p14:sldId id="298"/>
            <p14:sldId id="284"/>
            <p14:sldId id="285"/>
            <p14:sldId id="286"/>
            <p14:sldId id="299"/>
            <p14:sldId id="287"/>
            <p14:sldId id="300"/>
            <p14:sldId id="288"/>
            <p14:sldId id="301"/>
            <p14:sldId id="302"/>
            <p14:sldId id="303"/>
            <p14:sldId id="304"/>
            <p14:sldId id="305"/>
            <p14:sldId id="262"/>
            <p14:sldId id="283"/>
            <p14:sldId id="282"/>
            <p14:sldId id="293"/>
            <p14:sldId id="294"/>
            <p14:sldId id="295"/>
            <p14:sldId id="296"/>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ieu Le" initials="N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6947"/>
    <a:srgbClr val="80D8FE"/>
    <a:srgbClr val="FFDD79"/>
    <a:srgbClr val="E7C6BE"/>
    <a:srgbClr val="DA5C45"/>
    <a:srgbClr val="FDD766"/>
    <a:srgbClr val="FFDBD3"/>
    <a:srgbClr val="EFEEDE"/>
    <a:srgbClr val="DBE5EE"/>
    <a:srgbClr val="473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4876" autoAdjust="0"/>
  </p:normalViewPr>
  <p:slideViewPr>
    <p:cSldViewPr snapToGrid="0">
      <p:cViewPr varScale="1">
        <p:scale>
          <a:sx n="63" d="100"/>
          <a:sy n="63" d="100"/>
        </p:scale>
        <p:origin x="1454"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95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3/16/2023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8655C-7937-4D4E-8DA4-DC4E74976DBD}" type="datetimeFigureOut">
              <a:rPr lang="en-GB" smtClean="0"/>
              <a:t>16/03/2023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9BE9D-764D-45A7-816C-52B0F5C5A9DD}" type="slidenum">
              <a:rPr lang="en-GB" smtClean="0"/>
              <a:t>‹#›</a:t>
            </a:fld>
            <a:endParaRPr lang="en-GB"/>
          </a:p>
        </p:txBody>
      </p:sp>
    </p:spTree>
    <p:extLst>
      <p:ext uri="{BB962C8B-B14F-4D97-AF65-F5344CB8AC3E}">
        <p14:creationId xmlns:p14="http://schemas.microsoft.com/office/powerpoint/2010/main" val="2440043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4</a:t>
            </a:fld>
            <a:endParaRPr lang="en-GB"/>
          </a:p>
        </p:txBody>
      </p:sp>
    </p:spTree>
    <p:extLst>
      <p:ext uri="{BB962C8B-B14F-4D97-AF65-F5344CB8AC3E}">
        <p14:creationId xmlns:p14="http://schemas.microsoft.com/office/powerpoint/2010/main" val="10058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Nhắc lại rằng kiến thức cũ PCA là phương pháp giảm chiều dữ liệu sao cho lượng thông tin về dữ liệu,</a:t>
            </a:r>
          </a:p>
          <a:p>
            <a:r>
              <a:rPr lang="vi-VN" dirty="0"/>
              <a:t>thể hiện ở tổng phương sai của các thành phần được giữ lại là nhiều nhất. Tuy</a:t>
            </a:r>
          </a:p>
          <a:p>
            <a:r>
              <a:rPr lang="vi-VN" dirty="0"/>
              <a:t>nhiên, trong nhiều bài toán, ta không cần giữ lại lượng thông tin lớn nhất mà chỉ cần giữ</a:t>
            </a:r>
          </a:p>
          <a:p>
            <a:r>
              <a:rPr lang="vi-VN" dirty="0"/>
              <a:t>lại thông tin cần thiết cho riêng bài toán đó. Và không phải trong mọi trường hợp việc giữ lại thông tin</a:t>
            </a:r>
          </a:p>
          <a:p>
            <a:r>
              <a:rPr lang="vi-VN" dirty="0"/>
              <a:t>nhiều nhất sẽ luôn mang lại kết quả tốt nhất.</a:t>
            </a:r>
          </a:p>
          <a:p>
            <a:r>
              <a:rPr lang="vi-VN" dirty="0"/>
              <a:t>Pp giảm chìu và pp phân lớp:  </a:t>
            </a:r>
            <a:r>
              <a:rPr lang="vi-VN" sz="1200" dirty="0">
                <a:solidFill>
                  <a:schemeClr val="tx1"/>
                </a:solidFill>
                <a:latin typeface="Times New Roman" panose="02020603050405020304" pitchFamily="18" charset="0"/>
                <a:cs typeface="Times New Roman" panose="02020603050405020304" pitchFamily="18" charset="0"/>
              </a:rPr>
              <a:t>tức là giảm chiều sao cho việc phân lớp hiệu quả nhất.</a:t>
            </a:r>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5</a:t>
            </a:fld>
            <a:endParaRPr lang="en-GB"/>
          </a:p>
        </p:txBody>
      </p:sp>
    </p:spTree>
    <p:extLst>
      <p:ext uri="{BB962C8B-B14F-4D97-AF65-F5344CB8AC3E}">
        <p14:creationId xmlns:p14="http://schemas.microsoft.com/office/powerpoint/2010/main" val="3581157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LcParenR"/>
            </a:pPr>
            <a:r>
              <a:rPr lang="vi-VN" b="0" i="0" dirty="0">
                <a:solidFill>
                  <a:srgbClr val="000000"/>
                </a:solidFill>
                <a:effectLst/>
                <a:latin typeface="Arial" panose="020B0604020202020204" pitchFamily="34" charset="0"/>
              </a:rPr>
              <a:t>Khoảng cách giữa hai kỳ vọng là lớn nhưng phương sai trong mỗi class cũng lớn, khiến cho hai phân phối chồng lấn lên nhau</a:t>
            </a:r>
            <a:endParaRPr lang="en-US" b="0" i="0" dirty="0">
              <a:solidFill>
                <a:srgbClr val="000000"/>
              </a:solidFill>
              <a:effectLst/>
              <a:latin typeface="Arial" panose="020B0604020202020204" pitchFamily="34" charset="0"/>
            </a:endParaRPr>
          </a:p>
          <a:p>
            <a:pPr marL="228600" indent="-228600">
              <a:buAutoNum type="alphaLcParenR"/>
            </a:pPr>
            <a:r>
              <a:rPr lang="vi-VN" b="0" i="0" dirty="0">
                <a:solidFill>
                  <a:srgbClr val="000000"/>
                </a:solidFill>
                <a:effectLst/>
                <a:latin typeface="Arial" panose="020B0604020202020204" pitchFamily="34" charset="0"/>
              </a:rPr>
              <a:t>là trường hợp khi độ lệch chuẩn của hai class đều nhỏ. Tuy nhiên, vấn đề với trường hợp này là khoảng cách giữa hai class, được đo bằng khoảng cách giữa hai kỳ vọng </a:t>
            </a:r>
            <a:r>
              <a:rPr lang="vi-VN" b="0" i="0" dirty="0">
                <a:solidFill>
                  <a:srgbClr val="000000"/>
                </a:solidFill>
                <a:effectLst/>
                <a:latin typeface="MJXc-TeX-math-I"/>
              </a:rPr>
              <a:t>m1 và m2</a:t>
            </a:r>
            <a:r>
              <a:rPr lang="vi-VN" b="0" i="0" dirty="0">
                <a:solidFill>
                  <a:srgbClr val="000000"/>
                </a:solidFill>
                <a:effectLst/>
                <a:latin typeface="Arial" panose="020B0604020202020204" pitchFamily="34" charset="0"/>
              </a:rPr>
              <a:t> là quá nhỏ, khiến cho phần chồng lấn cũng chiếm môt tỉ lệ lớn, và tất nhiên, cũng không tốt cho việc phân loại</a:t>
            </a:r>
          </a:p>
          <a:p>
            <a:pPr marL="0" indent="0">
              <a:buNone/>
            </a:pPr>
            <a:r>
              <a:rPr lang="vi-VN" b="0" i="0" dirty="0">
                <a:solidFill>
                  <a:srgbClr val="000000"/>
                </a:solidFill>
                <a:effectLst/>
                <a:latin typeface="Arial" panose="020B0604020202020204" pitchFamily="34" charset="0"/>
              </a:rPr>
              <a:t> c)  là trường hợp khi hai độ lệch chuẩn là nhỏ và khoảng cách giữa hai kỳ vọng là lớn, phần chống lấn nhỏ không đáng kể. Trong 3 trường hợp trên có c là được tối ứu vì thuật toán đi tìm một phép chiếu sao cho tỉ lệ giữa </a:t>
            </a:r>
            <a:r>
              <a:rPr lang="vi-VN" b="0" i="1" dirty="0">
                <a:solidFill>
                  <a:srgbClr val="000000"/>
                </a:solidFill>
                <a:effectLst/>
                <a:latin typeface="Arial" panose="020B0604020202020204" pitchFamily="34" charset="0"/>
              </a:rPr>
              <a:t>between-class variance(phương sai giữa)</a:t>
            </a:r>
            <a:r>
              <a:rPr lang="vi-VN" b="0" i="0" dirty="0">
                <a:solidFill>
                  <a:srgbClr val="000000"/>
                </a:solidFill>
                <a:effectLst/>
                <a:latin typeface="Arial" panose="020B0604020202020204" pitchFamily="34" charset="0"/>
              </a:rPr>
              <a:t> và </a:t>
            </a:r>
            <a:r>
              <a:rPr lang="vi-VN" b="0" i="1" dirty="0">
                <a:solidFill>
                  <a:srgbClr val="000000"/>
                </a:solidFill>
                <a:effectLst/>
                <a:latin typeface="Arial" panose="020B0604020202020204" pitchFamily="34" charset="0"/>
              </a:rPr>
              <a:t>within-class variance(phương sai trong)</a:t>
            </a:r>
            <a:r>
              <a:rPr lang="vi-VN" b="0" i="0" dirty="0">
                <a:solidFill>
                  <a:srgbClr val="000000"/>
                </a:solidFill>
                <a:effectLst/>
                <a:latin typeface="Arial" panose="020B0604020202020204" pitchFamily="34" charset="0"/>
              </a:rPr>
              <a:t> lớn nhất có thể.</a:t>
            </a:r>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6</a:t>
            </a:fld>
            <a:endParaRPr lang="en-GB"/>
          </a:p>
        </p:txBody>
      </p:sp>
    </p:spTree>
    <p:extLst>
      <p:ext uri="{BB962C8B-B14F-4D97-AF65-F5344CB8AC3E}">
        <p14:creationId xmlns:p14="http://schemas.microsoft.com/office/powerpoint/2010/main" val="1325809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202124"/>
                </a:solidFill>
                <a:effectLst/>
                <a:latin typeface="Google Sans"/>
              </a:rPr>
              <a:t>Ma trận đối xứng là </a:t>
            </a:r>
            <a:r>
              <a:rPr lang="vi-VN" b="0" i="0" dirty="0">
                <a:solidFill>
                  <a:srgbClr val="040C28"/>
                </a:solidFill>
                <a:effectLst/>
                <a:latin typeface="Google Sans"/>
              </a:rPr>
              <a:t>xác định dương nếu và chỉ nếu mọi trị riêng của nó có giá trị dương, hay ma trận là bán xác định dương và khả nghịch</a:t>
            </a:r>
            <a:r>
              <a:rPr lang="vi-VN" b="0" i="0" dirty="0">
                <a:solidFill>
                  <a:srgbClr val="202124"/>
                </a:solidFill>
                <a:effectLst/>
                <a:latin typeface="Google Sans"/>
              </a:rPr>
              <a:t>. </a:t>
            </a:r>
          </a:p>
          <a:p>
            <a:r>
              <a:rPr lang="vi-VN" b="0" i="0" dirty="0">
                <a:solidFill>
                  <a:srgbClr val="202124"/>
                </a:solidFill>
                <a:effectLst/>
                <a:latin typeface="Google Sans"/>
              </a:rPr>
              <a:t>Argmax(w) là đối số cực đại của w</a:t>
            </a:r>
          </a:p>
          <a:p>
            <a:r>
              <a:rPr lang="vi-VN" dirty="0"/>
              <a:t>Với tử số và mẫu số đều là ma trận đối xứng nữa xác định dương và từ biểu thức của tử và mẫu số ta sẽ có kết quả cuối cùng là bài toán tối ưu cho LDA</a:t>
            </a:r>
          </a:p>
        </p:txBody>
      </p:sp>
      <p:sp>
        <p:nvSpPr>
          <p:cNvPr id="4" name="Slide Number Placeholder 3"/>
          <p:cNvSpPr>
            <a:spLocks noGrp="1"/>
          </p:cNvSpPr>
          <p:nvPr>
            <p:ph type="sldNum" sz="quarter" idx="5"/>
          </p:nvPr>
        </p:nvSpPr>
        <p:spPr/>
        <p:txBody>
          <a:bodyPr/>
          <a:lstStyle/>
          <a:p>
            <a:fld id="{2069BE9D-764D-45A7-816C-52B0F5C5A9DD}" type="slidenum">
              <a:rPr lang="en-GB" smtClean="0"/>
              <a:t>7</a:t>
            </a:fld>
            <a:endParaRPr lang="en-GB"/>
          </a:p>
        </p:txBody>
      </p:sp>
    </p:spTree>
    <p:extLst>
      <p:ext uri="{BB962C8B-B14F-4D97-AF65-F5344CB8AC3E}">
        <p14:creationId xmlns:p14="http://schemas.microsoft.com/office/powerpoint/2010/main" val="4018619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000000"/>
                </a:solidFill>
                <a:effectLst/>
                <a:latin typeface="Arial" panose="020B0604020202020204" pitchFamily="34" charset="0"/>
              </a:rPr>
              <a:t>Dấu bằng xảy ra khi </a:t>
            </a:r>
            <a:r>
              <a:rPr lang="vi-VN" b="0" i="0" dirty="0">
                <a:solidFill>
                  <a:srgbClr val="000000"/>
                </a:solidFill>
                <a:effectLst/>
                <a:latin typeface="MJXc-TeX-main-B"/>
              </a:rPr>
              <a:t>w</a:t>
            </a:r>
            <a:r>
              <a:rPr lang="vi-VN" b="0" i="0" dirty="0">
                <a:solidFill>
                  <a:srgbClr val="000000"/>
                </a:solidFill>
                <a:effectLst/>
                <a:latin typeface="Arial" panose="020B0604020202020204" pitchFamily="34" charset="0"/>
              </a:rPr>
              <a:t> là vector riêng ứng với trị riêng lớn nhất đó</a:t>
            </a:r>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8</a:t>
            </a:fld>
            <a:endParaRPr lang="en-GB"/>
          </a:p>
        </p:txBody>
      </p:sp>
    </p:spTree>
    <p:extLst>
      <p:ext uri="{BB962C8B-B14F-4D97-AF65-F5344CB8AC3E}">
        <p14:creationId xmlns:p14="http://schemas.microsoft.com/office/powerpoint/2010/main" val="3859351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11</a:t>
            </a:fld>
            <a:endParaRPr lang="en-GB"/>
          </a:p>
        </p:txBody>
      </p:sp>
    </p:spTree>
    <p:extLst>
      <p:ext uri="{BB962C8B-B14F-4D97-AF65-F5344CB8AC3E}">
        <p14:creationId xmlns:p14="http://schemas.microsoft.com/office/powerpoint/2010/main" val="80082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D8F0684E-C5BF-46A5-87D8-CDA7F139F6BC}" type="datetime1">
              <a:rPr lang="vi-VN" smtClean="0"/>
              <a:t>16/03/2023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353C1959-8AE0-49FA-8F27-00D7729BCBDF}" type="datetime1">
              <a:rPr lang="vi-VN" smtClean="0"/>
              <a:t>16/03/2023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D9505C43-76D4-4C14-8D5B-ED339B2D3FF6}" type="datetime1">
              <a:rPr lang="vi-VN" smtClean="0"/>
              <a:t>16/03/2023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C9D76D7-C43A-4C31-BF79-1B07E57C33CB}" type="datetime1">
              <a:rPr lang="vi-VN" smtClean="0"/>
              <a:t>16/03/2023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DFD32F-06D9-49B6-BCAB-404910F8DE0D}" type="datetime1">
              <a:rPr lang="vi-VN" smtClean="0"/>
              <a:t>16/03/2023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B2E9F05C-D1F6-4DF9-B28F-87FC3C093C1B}" type="datetime1">
              <a:rPr lang="vi-VN" smtClean="0"/>
              <a:t>16/03/2023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642F1D5D-C25F-4C9C-953F-3D1A7DA39555}" type="datetime1">
              <a:rPr lang="vi-VN" smtClean="0"/>
              <a:t>16/03/2023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26501292-970E-4D8E-9F06-F3CDB0A6F950}" type="datetime1">
              <a:rPr lang="vi-VN" smtClean="0"/>
              <a:t>16/03/2023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43308-8F2B-450B-B5BE-2D4F20C93FEA}" type="datetime1">
              <a:rPr lang="vi-VN" smtClean="0"/>
              <a:t>16/03/2023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E038C-D5D4-465F-9E8F-AFA4BD0DAB19}" type="datetime1">
              <a:rPr lang="vi-VN" smtClean="0"/>
              <a:t>16/03/2023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41CE83-0EBE-477E-830C-2E5CBF7FFAC4}" type="datetime1">
              <a:rPr lang="vi-VN" smtClean="0"/>
              <a:t>16/03/2023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F6E89-782E-4817-836B-841BCE8C2DA7}" type="datetime1">
              <a:rPr lang="vi-VN" smtClean="0"/>
              <a:t>16/03/2023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solidFill>
              </a:defRPr>
            </a:lvl1pPr>
          </a:lstStyle>
          <a:p>
            <a:fld id="{149A78A4-89FC-44D0-BC56-BE4D261A002F}" type="slidenum">
              <a:rPr lang="vi-VN" smtClean="0"/>
              <a:pPr/>
              <a:t>‹#›</a:t>
            </a:fld>
            <a:endParaRPr lang="vi-V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3.wdp"/><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9.png"/><Relationship Id="rId7" Type="http://schemas.openxmlformats.org/officeDocument/2006/relationships/image" Target="../media/image34.png"/><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6.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4.wdp"/><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4.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5.wdp"/><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4.wdp"/><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GIF"/><Relationship Id="rId2"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image" Target="../media/image26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7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4.wdp"/><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9.GIF"/><Relationship Id="rId5" Type="http://schemas.microsoft.com/office/2007/relationships/hdphoto" Target="../media/hdphoto4.wdp"/><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5" Type="http://schemas.microsoft.com/office/2007/relationships/hdphoto" Target="../media/hdphoto1.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rot="21373641">
            <a:off x="5796503" y="1521256"/>
            <a:ext cx="4187187" cy="2153324"/>
          </a:xfrm>
          <a:prstGeom prst="rect">
            <a:avLst/>
          </a:prstGeom>
          <a:solidFill>
            <a:srgbClr val="D6F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rot="21373641">
            <a:off x="6887393" y="3816050"/>
            <a:ext cx="2774710" cy="1178643"/>
          </a:xfrm>
          <a:prstGeom prst="rect">
            <a:avLst/>
          </a:prstGeom>
          <a:solidFill>
            <a:srgbClr val="C7E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 name="Group 10"/>
          <p:cNvGrpSpPr/>
          <p:nvPr/>
        </p:nvGrpSpPr>
        <p:grpSpPr>
          <a:xfrm>
            <a:off x="5730198" y="1744363"/>
            <a:ext cx="4319797" cy="2066361"/>
            <a:chOff x="6280931" y="-43326"/>
            <a:chExt cx="3218330" cy="6877126"/>
          </a:xfrm>
        </p:grpSpPr>
        <p:sp>
          <p:nvSpPr>
            <p:cNvPr id="9" name="TextBox 8"/>
            <p:cNvSpPr txBox="1"/>
            <p:nvPr/>
          </p:nvSpPr>
          <p:spPr>
            <a:xfrm rot="21327060">
              <a:off x="6280931" y="-43326"/>
              <a:ext cx="3218330" cy="4404582"/>
            </a:xfrm>
            <a:prstGeom prst="rect">
              <a:avLst/>
            </a:prstGeom>
            <a:noFill/>
          </p:spPr>
          <p:txBody>
            <a:bodyPr wrap="square" rtlCol="0">
              <a:spAutoFit/>
            </a:bodyPr>
            <a:lstStyle/>
            <a:p>
              <a:pPr algn="ctr"/>
              <a:r>
                <a:rPr lang="en-US" sz="8000" dirty="0" err="1">
                  <a:ln w="19050">
                    <a:solidFill>
                      <a:srgbClr val="44382A"/>
                    </a:solidFill>
                  </a:ln>
                  <a:solidFill>
                    <a:srgbClr val="DA5C45"/>
                  </a:solidFill>
                  <a:latin typeface="iCiel Cadena" panose="02000503000000020004" pitchFamily="50" charset="0"/>
                </a:rPr>
                <a:t>Nhóm</a:t>
              </a:r>
              <a:r>
                <a:rPr lang="en-US" sz="8000" dirty="0">
                  <a:ln w="19050">
                    <a:solidFill>
                      <a:srgbClr val="44382A"/>
                    </a:solidFill>
                  </a:ln>
                  <a:solidFill>
                    <a:srgbClr val="DA5C45"/>
                  </a:solidFill>
                  <a:latin typeface="iCiel Cadena" panose="02000503000000020004" pitchFamily="50" charset="0"/>
                </a:rPr>
                <a:t> 5</a:t>
              </a:r>
              <a:r>
                <a:rPr lang="en-US" sz="8000" dirty="0">
                  <a:ln w="19050">
                    <a:solidFill>
                      <a:srgbClr val="44382A"/>
                    </a:solidFill>
                  </a:ln>
                  <a:latin typeface="iCiel Cadena" panose="02000503000000020004" pitchFamily="50" charset="0"/>
                </a:rPr>
                <a:t> </a:t>
              </a:r>
            </a:p>
          </p:txBody>
        </p:sp>
        <p:sp>
          <p:nvSpPr>
            <p:cNvPr id="10" name="TextBox 9"/>
            <p:cNvSpPr txBox="1"/>
            <p:nvPr/>
          </p:nvSpPr>
          <p:spPr>
            <a:xfrm rot="21410811">
              <a:off x="6578539" y="2417283"/>
              <a:ext cx="2789695" cy="4416517"/>
            </a:xfrm>
            <a:prstGeom prst="rect">
              <a:avLst/>
            </a:prstGeom>
            <a:noFill/>
          </p:spPr>
          <p:txBody>
            <a:bodyPr wrap="square" rtlCol="0">
              <a:spAutoFit/>
            </a:bodyPr>
            <a:lstStyle/>
            <a:p>
              <a:pPr algn="ctr"/>
              <a:endParaRPr lang="vi-VN" sz="8000" dirty="0">
                <a:ln w="19050">
                  <a:solidFill>
                    <a:srgbClr val="44382A"/>
                  </a:solidFill>
                </a:ln>
                <a:solidFill>
                  <a:srgbClr val="EFEEDE"/>
                </a:solidFill>
                <a:latin typeface="iCiel Cadena" panose="02000503000000020004" pitchFamily="50" charset="0"/>
              </a:endParaRPr>
            </a:p>
            <a:p>
              <a:endParaRPr lang="vi-VN" sz="2800" dirty="0">
                <a:ln w="19050">
                  <a:solidFill>
                    <a:schemeClr val="tx1"/>
                  </a:solidFill>
                </a:ln>
              </a:endParaRPr>
            </a:p>
          </p:txBody>
        </p:sp>
      </p:grpSp>
      <p:sp>
        <p:nvSpPr>
          <p:cNvPr id="12" name="TextBox 11"/>
          <p:cNvSpPr txBox="1"/>
          <p:nvPr/>
        </p:nvSpPr>
        <p:spPr>
          <a:xfrm rot="21351574">
            <a:off x="7211737" y="3855386"/>
            <a:ext cx="2194346" cy="830997"/>
          </a:xfrm>
          <a:prstGeom prst="rect">
            <a:avLst/>
          </a:prstGeom>
          <a:noFill/>
        </p:spPr>
        <p:txBody>
          <a:bodyPr wrap="square" rtlCol="0">
            <a:spAutoFit/>
          </a:bodyPr>
          <a:lstStyle/>
          <a:p>
            <a:pPr algn="ctr"/>
            <a:r>
              <a:rPr lang="en-US" sz="2400" b="1" dirty="0">
                <a:solidFill>
                  <a:srgbClr val="463A2B"/>
                </a:solidFill>
              </a:rPr>
              <a:t> </a:t>
            </a:r>
          </a:p>
          <a:p>
            <a:pPr algn="ctr"/>
            <a:r>
              <a:rPr lang="en-US" sz="2400" b="1" dirty="0" err="1">
                <a:solidFill>
                  <a:srgbClr val="463A2B"/>
                </a:solidFill>
              </a:rPr>
              <a:t>Máy</a:t>
            </a:r>
            <a:r>
              <a:rPr lang="en-US" sz="2400" b="1" dirty="0">
                <a:solidFill>
                  <a:srgbClr val="463A2B"/>
                </a:solidFill>
              </a:rPr>
              <a:t> </a:t>
            </a:r>
            <a:r>
              <a:rPr lang="en-US" sz="2400" b="1" dirty="0" err="1">
                <a:solidFill>
                  <a:srgbClr val="463A2B"/>
                </a:solidFill>
              </a:rPr>
              <a:t>Học</a:t>
            </a:r>
            <a:endParaRPr lang="en-US" sz="2400" b="1" dirty="0">
              <a:solidFill>
                <a:srgbClr val="463A2B"/>
              </a:solidFill>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1</a:t>
            </a:fld>
            <a:endParaRPr lang="vi-VN"/>
          </a:p>
        </p:txBody>
      </p:sp>
    </p:spTree>
  </p:cSld>
  <p:clrMapOvr>
    <a:masterClrMapping/>
  </p:clrMapOvr>
  <mc:AlternateContent xmlns:mc="http://schemas.openxmlformats.org/markup-compatibility/2006" xmlns:p14="http://schemas.microsoft.com/office/powerpoint/2010/main">
    <mc:Choice Requires="p14">
      <p:transition spd="med" p14:dur="700" advTm="347">
        <p:fade/>
      </p:transition>
    </mc:Choice>
    <mc:Fallback xmlns="">
      <p:transition spd="med" advTm="34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p:cNvSpPr txBox="1"/>
          <p:nvPr/>
        </p:nvSpPr>
        <p:spPr>
          <a:xfrm>
            <a:off x="2388358" y="1604704"/>
            <a:ext cx="7342495" cy="1938992"/>
          </a:xfrm>
          <a:prstGeom prst="rect">
            <a:avLst/>
          </a:prstGeom>
          <a:noFill/>
        </p:spPr>
        <p:txBody>
          <a:bodyPr wrap="square" rtlCol="0">
            <a:spAutoFit/>
          </a:bodyPr>
          <a:lstStyle/>
          <a:p>
            <a:pPr algn="ctr"/>
            <a:r>
              <a:rPr lang="en-US" sz="6000" b="1" dirty="0">
                <a:ln w="12700">
                  <a:solidFill>
                    <a:schemeClr val="tx1"/>
                  </a:solidFill>
                </a:ln>
                <a:solidFill>
                  <a:srgbClr val="473A2C"/>
                </a:solidFill>
                <a:latin typeface="iCiel Cadena" panose="02000503000000020004" pitchFamily="50" charset="0"/>
              </a:rPr>
              <a:t>LDA </a:t>
            </a:r>
            <a:r>
              <a:rPr lang="en-US" sz="6000" b="1" dirty="0" err="1">
                <a:ln w="12700">
                  <a:solidFill>
                    <a:schemeClr val="tx1"/>
                  </a:solidFill>
                </a:ln>
                <a:solidFill>
                  <a:srgbClr val="473A2C"/>
                </a:solidFill>
                <a:latin typeface="iCiel Cadena" panose="02000503000000020004" pitchFamily="50" charset="0"/>
              </a:rPr>
              <a:t>cho</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bài</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toán</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phân</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lớp</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nhiều</a:t>
            </a:r>
            <a:r>
              <a:rPr lang="en-US" sz="6000" b="1" dirty="0">
                <a:ln w="12700">
                  <a:solidFill>
                    <a:schemeClr val="tx1"/>
                  </a:solidFill>
                </a:ln>
                <a:solidFill>
                  <a:srgbClr val="473A2C"/>
                </a:solidFill>
                <a:latin typeface="iCiel Cadena" panose="02000503000000020004" pitchFamily="50" charset="0"/>
              </a:rPr>
              <a:t> </a:t>
            </a:r>
            <a:r>
              <a:rPr lang="en-US" sz="6000" b="1" dirty="0" err="1">
                <a:ln w="12700">
                  <a:solidFill>
                    <a:schemeClr val="tx1"/>
                  </a:solidFill>
                </a:ln>
                <a:solidFill>
                  <a:srgbClr val="473A2C"/>
                </a:solidFill>
                <a:latin typeface="iCiel Cadena" panose="02000503000000020004" pitchFamily="50" charset="0"/>
              </a:rPr>
              <a:t>lớp</a:t>
            </a:r>
            <a:endParaRPr lang="vi-VN" sz="6000" b="1" dirty="0">
              <a:ln w="12700">
                <a:solidFill>
                  <a:schemeClr val="tx1"/>
                </a:solidFill>
              </a:ln>
              <a:solidFill>
                <a:srgbClr val="473A2C"/>
              </a:solidFill>
              <a:latin typeface="iCiel Cadena" panose="02000503000000020004" pitchFamily="50"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3619499"/>
            <a:ext cx="3019335" cy="301933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45374"/>
            <a:ext cx="1603757" cy="854000"/>
          </a:xfrm>
          <a:prstGeom prst="rect">
            <a:avLst/>
          </a:prstGeom>
        </p:spPr>
      </p:pic>
      <p:pic>
        <p:nvPicPr>
          <p:cNvPr id="12" name="Picture 11"/>
          <p:cNvPicPr>
            <a:picLocks noChangeAspect="1"/>
          </p:cNvPicPr>
          <p:nvPr/>
        </p:nvPicPr>
        <p:blipFill>
          <a:blip r:embed="rId4" cstate="print">
            <a:extLst>
              <a:ext uri="{BEBA8EAE-BF5A-486C-A8C5-ECC9F3942E4B}">
                <a14:imgProps xmlns:a14="http://schemas.microsoft.com/office/drawing/2010/main">
                  <a14:imgLayer r:embed="rId5">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8531712" y="3114583"/>
            <a:ext cx="2000940" cy="4029165"/>
          </a:xfrm>
          <a:prstGeom prst="rect">
            <a:avLst/>
          </a:prstGeom>
        </p:spPr>
      </p:pic>
      <p:pic>
        <p:nvPicPr>
          <p:cNvPr id="13" name="Picture 12" descr="A picture containing text&#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350" y="4159249"/>
            <a:ext cx="1376746" cy="2349500"/>
          </a:xfrm>
          <a:prstGeom prst="rect">
            <a:avLst/>
          </a:prstGeom>
        </p:spPr>
      </p:pic>
      <p:sp>
        <p:nvSpPr>
          <p:cNvPr id="14" name="Rectangle 13"/>
          <p:cNvSpPr/>
          <p:nvPr/>
        </p:nvSpPr>
        <p:spPr>
          <a:xfrm>
            <a:off x="12192000" y="472374"/>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10337950" y="6132829"/>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Slide Number Placeholder 1"/>
          <p:cNvSpPr>
            <a:spLocks noGrp="1"/>
          </p:cNvSpPr>
          <p:nvPr>
            <p:ph type="sldNum" sz="quarter" idx="12"/>
          </p:nvPr>
        </p:nvSpPr>
        <p:spPr/>
        <p:txBody>
          <a:bodyPr/>
          <a:lstStyle/>
          <a:p>
            <a:fld id="{149A78A4-89FC-44D0-BC56-BE4D261A002F}" type="slidenum">
              <a:rPr lang="vi-VN" smtClean="0"/>
              <a:t>10</a:t>
            </a:fld>
            <a:endParaRPr lang="vi-VN"/>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333333"/>
                    </a:solidFill>
                    <a:effectLst/>
                    <a:ea typeface="Times New Roman" panose="02020603050405020304" pitchFamily="18" charset="0"/>
                    <a:cs typeface="Times New Roman" panose="02020603050405020304" pitchFamily="18" charset="0"/>
                  </a:rPr>
                  <a:t>	</a:t>
                </a:r>
                <a:r>
                  <a:rPr lang="vi-VN" sz="2800" dirty="0">
                    <a:solidFill>
                      <a:schemeClr val="tx1"/>
                    </a:solidFill>
                  </a:rPr>
                  <a:t>Trong mục này, chúng ta sẽ xem xét trường hợp tổng quát khi có nhiều hơn 2 classes. Giả sử rằng chiều của dữ liệu D</a:t>
                </a:r>
                <a:r>
                  <a:rPr lang="en-US" sz="2800" dirty="0">
                    <a:solidFill>
                      <a:schemeClr val="tx1"/>
                    </a:solidFill>
                  </a:rPr>
                  <a:t> </a:t>
                </a:r>
                <a:r>
                  <a:rPr lang="vi-VN" sz="2800" dirty="0">
                    <a:solidFill>
                      <a:schemeClr val="tx1"/>
                    </a:solidFill>
                  </a:rPr>
                  <a:t>lớn hơn số lượng classes C.</a:t>
                </a:r>
                <a:endParaRPr lang="en-US" sz="2800" dirty="0">
                  <a:solidFill>
                    <a:schemeClr val="tx1"/>
                  </a:solidFill>
                </a:endParaRPr>
              </a:p>
              <a:p>
                <a:endParaRPr lang="vi-VN" sz="2800" dirty="0">
                  <a:solidFill>
                    <a:schemeClr val="tx1"/>
                  </a:solidFill>
                </a:endParaRPr>
              </a:p>
              <a:p>
                <a:r>
                  <a:rPr lang="vi-VN" sz="2800" dirty="0">
                    <a:solidFill>
                      <a:schemeClr val="tx1"/>
                    </a:solidFill>
                  </a:rPr>
                  <a:t>Giả sử rằng chiều mà chúng ta muốn giảm về là D′&lt;D và dữ liệu mới ứng với mỗi điểm dữ liệu x là: y=</a:t>
                </a:r>
                <a14:m>
                  <m:oMath xmlns:m="http://schemas.openxmlformats.org/officeDocument/2006/math">
                    <m:sSup>
                      <m:sSupPr>
                        <m:ctrlPr>
                          <a:rPr lang="vi-VN"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𝑊</m:t>
                        </m:r>
                      </m:e>
                      <m:sup>
                        <m:r>
                          <a:rPr lang="en-US" sz="2800" b="0" i="1" smtClean="0">
                            <a:solidFill>
                              <a:schemeClr val="tx1"/>
                            </a:solidFill>
                            <a:latin typeface="Cambria Math" panose="02040503050406030204" pitchFamily="18" charset="0"/>
                          </a:rPr>
                          <m:t>𝑇</m:t>
                        </m:r>
                      </m:sup>
                    </m:sSup>
                  </m:oMath>
                </a14:m>
                <a:r>
                  <a:rPr lang="vi-VN" sz="2800" dirty="0">
                    <a:solidFill>
                      <a:schemeClr val="tx1"/>
                    </a:solidFill>
                  </a:rPr>
                  <a:t>x với W∈</a:t>
                </a:r>
                <a14:m>
                  <m:oMath xmlns:m="http://schemas.openxmlformats.org/officeDocument/2006/math">
                    <m:sSup>
                      <m:sSupPr>
                        <m:ctrlPr>
                          <a:rPr lang="vi-VN" sz="280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𝑅</m:t>
                        </m:r>
                      </m:e>
                      <m:sup>
                        <m:r>
                          <a:rPr lang="en-US" sz="2800" b="0" i="1" smtClean="0">
                            <a:solidFill>
                              <a:schemeClr val="tx1"/>
                            </a:solidFill>
                            <a:latin typeface="Cambria Math" panose="02040503050406030204" pitchFamily="18" charset="0"/>
                          </a:rPr>
                          <m:t>𝐷𝑋</m:t>
                        </m:r>
                        <m:sSup>
                          <m:sSupPr>
                            <m:ctrlPr>
                              <a:rPr lang="en-US" sz="2800" b="0" i="1" smtClean="0">
                                <a:solidFill>
                                  <a:schemeClr val="tx1"/>
                                </a:solidFill>
                                <a:latin typeface="Cambria Math" panose="02040503050406030204" pitchFamily="18" charset="0"/>
                              </a:rPr>
                            </m:ctrlPr>
                          </m:sSupPr>
                          <m:e>
                            <m:r>
                              <a:rPr lang="en-US" sz="2800" b="0" i="1" smtClean="0">
                                <a:solidFill>
                                  <a:schemeClr val="tx1"/>
                                </a:solidFill>
                                <a:latin typeface="Cambria Math" panose="02040503050406030204" pitchFamily="18" charset="0"/>
                              </a:rPr>
                              <m:t>𝐷</m:t>
                            </m:r>
                          </m:e>
                          <m:sup>
                            <m:r>
                              <a:rPr lang="en-US" sz="2800" b="0" i="1" smtClean="0">
                                <a:solidFill>
                                  <a:schemeClr val="tx1"/>
                                </a:solidFill>
                                <a:latin typeface="Cambria Math" panose="02040503050406030204" pitchFamily="18" charset="0"/>
                              </a:rPr>
                              <m:t>′</m:t>
                            </m:r>
                          </m:sup>
                        </m:sSup>
                      </m:sup>
                    </m:sSup>
                  </m:oMath>
                </a14:m>
                <a:endParaRPr lang="en-US" sz="2800" dirty="0">
                  <a:solidFill>
                    <a:schemeClr val="tx1"/>
                  </a:solidFill>
                </a:endParaRPr>
              </a:p>
              <a:p>
                <a:pPr algn="just">
                  <a:lnSpc>
                    <a:spcPct val="107000"/>
                  </a:lnSpc>
                  <a:spcAft>
                    <a:spcPts val="800"/>
                  </a:spcAft>
                </a:pPr>
                <a:endParaRPr lang="vi-VN" sz="2400" dirty="0">
                  <a:effectLst/>
                  <a:ea typeface="Calibri" panose="020F0502020204030204" pitchFamily="34" charset="0"/>
                  <a:cs typeface="Times New Roman" panose="020206030504050203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3"/>
                <a:stretch>
                  <a:fillRect l="-1000"/>
                </a:stretch>
              </a:blipFill>
              <a:ln>
                <a:noFill/>
              </a:ln>
            </p:spPr>
            <p:txBody>
              <a:bodyPr/>
              <a:lstStyle/>
              <a:p>
                <a:r>
                  <a:rPr lang="vi-VN">
                    <a:noFill/>
                  </a:rPr>
                  <a:t> </a:t>
                </a:r>
              </a:p>
            </p:txBody>
          </p:sp>
        </mc:Fallback>
      </mc:AlternateContent>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706268" y="851068"/>
            <a:ext cx="9647532"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Xây</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dựng</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hàm</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mất</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mát</a:t>
            </a:r>
            <a:endParaRPr lang="vi-VN" sz="4400" b="1" dirty="0">
              <a:ln w="12700">
                <a:solidFill>
                  <a:schemeClr val="tx1"/>
                </a:solidFill>
              </a:ln>
              <a:solidFill>
                <a:srgbClr val="473A2C"/>
              </a:solidFill>
              <a:latin typeface="Arial" panose="020B0604020202020204" pitchFamily="34" charset="0"/>
              <a:cs typeface="Arial" panose="020B0604020202020204" pitchFamily="34"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7" cstate="print">
            <a:extLst>
              <a:ext uri="{BEBA8EAE-BF5A-486C-A8C5-ECC9F3942E4B}">
                <a14:imgProps xmlns:a14="http://schemas.microsoft.com/office/drawing/2010/main">
                  <a14:imgLayer r:embed="rId8">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11</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59674"/>
            <a:ext cx="12198977" cy="7017674"/>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139" y="5390866"/>
            <a:ext cx="859702" cy="1467133"/>
          </a:xfrm>
          <a:prstGeom prst="rect">
            <a:avLst/>
          </a:prstGeom>
        </p:spPr>
      </p:pic>
      <p:sp>
        <p:nvSpPr>
          <p:cNvPr id="12" name="TextBox 11"/>
          <p:cNvSpPr txBox="1"/>
          <p:nvPr/>
        </p:nvSpPr>
        <p:spPr>
          <a:xfrm>
            <a:off x="3334869" y="628953"/>
            <a:ext cx="6511581"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Xây</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dựng</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hàm</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mất</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mát</a:t>
            </a:r>
            <a:endParaRPr lang="vi-VN" sz="4400" b="1" dirty="0">
              <a:ln w="12700">
                <a:solidFill>
                  <a:schemeClr val="tx1"/>
                </a:solidFill>
              </a:ln>
              <a:solidFill>
                <a:srgbClr val="473A2C"/>
              </a:solidFill>
              <a:latin typeface="Arial" panose="020B0604020202020204" pitchFamily="34" charset="0"/>
              <a:cs typeface="Arial" panose="020B0604020202020204" pitchFamily="34"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450013"/>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3" name="Slide Number Placeholder 2"/>
          <p:cNvSpPr>
            <a:spLocks noGrp="1"/>
          </p:cNvSpPr>
          <p:nvPr>
            <p:ph type="sldNum" sz="quarter" idx="12"/>
          </p:nvPr>
        </p:nvSpPr>
        <p:spPr/>
        <p:txBody>
          <a:bodyPr/>
          <a:lstStyle/>
          <a:p>
            <a:fld id="{149A78A4-89FC-44D0-BC56-BE4D261A002F}" type="slidenum">
              <a:rPr lang="vi-VN" smtClean="0"/>
              <a:t>12</a:t>
            </a:fld>
            <a:endParaRPr lang="vi-VN"/>
          </a:p>
        </p:txBody>
      </p:sp>
      <p:sp>
        <p:nvSpPr>
          <p:cNvPr id="4" name="TextBox 3"/>
          <p:cNvSpPr txBox="1"/>
          <p:nvPr/>
        </p:nvSpPr>
        <p:spPr>
          <a:xfrm rot="10800000" flipV="1">
            <a:off x="6931151" y="2218604"/>
            <a:ext cx="4608576" cy="3046988"/>
          </a:xfrm>
          <a:prstGeom prst="rect">
            <a:avLst/>
          </a:prstGeom>
          <a:noFill/>
        </p:spPr>
        <p:txBody>
          <a:bodyPr wrap="square" rtlCol="0">
            <a:spAutoFit/>
          </a:bodyPr>
          <a:lstStyle/>
          <a:p>
            <a:pPr algn="just"/>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3: LDA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multi-class classification problem. </a:t>
            </a:r>
            <a:r>
              <a:rPr lang="en-US" sz="2400" dirty="0" err="1">
                <a:latin typeface="Arial" panose="020B0604020202020204" pitchFamily="34" charset="0"/>
                <a:cs typeface="Arial" panose="020B0604020202020204" pitchFamily="34" charset="0"/>
              </a:rPr>
              <a:t>Mục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đích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1 class (within-class)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classes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 </a:t>
            </a:r>
            <a:r>
              <a:rPr lang="en-US" sz="2400" dirty="0" err="1">
                <a:latin typeface="Arial" panose="020B0604020202020204" pitchFamily="34" charset="0"/>
                <a:cs typeface="Arial" panose="020B0604020202020204" pitchFamily="34" charset="0"/>
              </a:rPr>
              <a:t>khác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a:t>
            </a:r>
          </a:p>
        </p:txBody>
      </p:sp>
      <p:pic>
        <p:nvPicPr>
          <p:cNvPr id="1026" name="Picture 2" descr="Bài 29: Linear Discriminant Analysis - machine learning | LaptrinhX">
            <a:extLst>
              <a:ext uri="{FF2B5EF4-FFF2-40B4-BE49-F238E27FC236}">
                <a16:creationId xmlns:a16="http://schemas.microsoft.com/office/drawing/2014/main" id="{E925A389-D3D6-12F1-70AF-8151C37E09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4005" y="1605148"/>
            <a:ext cx="5586318" cy="44394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59674"/>
            <a:ext cx="12198977" cy="7017674"/>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a:p>
            <a:pPr algn="just"/>
            <a:endParaRPr lang="en-US" sz="20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06139" y="5390866"/>
            <a:ext cx="859702" cy="1467133"/>
          </a:xfrm>
          <a:prstGeom prst="rect">
            <a:avLst/>
          </a:prstGeom>
        </p:spPr>
      </p:pic>
      <p:sp>
        <p:nvSpPr>
          <p:cNvPr id="12" name="TextBox 11"/>
          <p:cNvSpPr txBox="1"/>
          <p:nvPr/>
        </p:nvSpPr>
        <p:spPr>
          <a:xfrm>
            <a:off x="3334869" y="628953"/>
            <a:ext cx="6511581" cy="769441"/>
          </a:xfrm>
          <a:prstGeom prst="rect">
            <a:avLst/>
          </a:prstGeom>
          <a:noFill/>
        </p:spPr>
        <p:txBody>
          <a:bodyPr wrap="square" rtlCol="0">
            <a:spAutoFit/>
          </a:bodyPr>
          <a:lstStyle/>
          <a:p>
            <a:pPr algn="ctr"/>
            <a:r>
              <a:rPr lang="en-US" sz="4400" b="1" dirty="0" err="1">
                <a:latin typeface="Arial" panose="020B0604020202020204" pitchFamily="34" charset="0"/>
                <a:cs typeface="Arial" panose="020B0604020202020204" pitchFamily="34" charset="0"/>
              </a:rPr>
              <a:t>Xây</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dựng</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hàm</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mất</a:t>
            </a:r>
            <a:r>
              <a:rPr lang="en-US" sz="4400" b="1" dirty="0">
                <a:latin typeface="Arial" panose="020B0604020202020204" pitchFamily="34" charset="0"/>
                <a:cs typeface="Arial" panose="020B0604020202020204" pitchFamily="34" charset="0"/>
              </a:rPr>
              <a:t> </a:t>
            </a:r>
            <a:r>
              <a:rPr lang="en-US" sz="4400" b="1" dirty="0" err="1">
                <a:latin typeface="Arial" panose="020B0604020202020204" pitchFamily="34" charset="0"/>
                <a:cs typeface="Arial" panose="020B0604020202020204" pitchFamily="34" charset="0"/>
              </a:rPr>
              <a:t>mát</a:t>
            </a:r>
            <a:endParaRPr lang="vi-VN" sz="4400" b="1" dirty="0">
              <a:ln w="12700">
                <a:solidFill>
                  <a:schemeClr val="tx1"/>
                </a:solidFill>
              </a:ln>
              <a:solidFill>
                <a:srgbClr val="473A2C"/>
              </a:solidFill>
              <a:latin typeface="Arial" panose="020B0604020202020204" pitchFamily="34" charset="0"/>
              <a:cs typeface="Arial" panose="020B0604020202020204" pitchFamily="34"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450013"/>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3" name="Slide Number Placeholder 2"/>
          <p:cNvSpPr>
            <a:spLocks noGrp="1"/>
          </p:cNvSpPr>
          <p:nvPr>
            <p:ph type="sldNum" sz="quarter" idx="12"/>
          </p:nvPr>
        </p:nvSpPr>
        <p:spPr/>
        <p:txBody>
          <a:bodyPr/>
          <a:lstStyle/>
          <a:p>
            <a:fld id="{149A78A4-89FC-44D0-BC56-BE4D261A002F}" type="slidenum">
              <a:rPr lang="vi-VN" smtClean="0"/>
              <a:t>13</a:t>
            </a:fld>
            <a:endParaRPr lang="vi-VN"/>
          </a:p>
        </p:txBody>
      </p:sp>
      <p:sp>
        <p:nvSpPr>
          <p:cNvPr id="4" name="TextBox 3"/>
          <p:cNvSpPr txBox="1"/>
          <p:nvPr/>
        </p:nvSpPr>
        <p:spPr>
          <a:xfrm rot="10800000" flipV="1">
            <a:off x="329184" y="2403269"/>
            <a:ext cx="11210543" cy="2677656"/>
          </a:xfrm>
          <a:prstGeom prst="rect">
            <a:avLst/>
          </a:prstGeom>
          <a:noFill/>
        </p:spPr>
        <p:txBody>
          <a:bodyPr wrap="square" rtlCol="0">
            <a:spAutoFit/>
          </a:bodyPr>
          <a:lstStyle/>
          <a:p>
            <a:pPr algn="just"/>
            <a:r>
              <a:rPr lang="vi-VN" sz="2800" dirty="0"/>
              <a:t>Độ phân tán của một tập hợp dữ liệu có thể được coi như tổng bình phương khoảng cách từ mỗi điểm tới vector kỳ vọng của chúng. Nếu tất cả các điểm đều gần vector kỳ vọng của chúng thì độ phân tán của tập dữ liệu đó được coi là nhỏ. Ngược lại, nếu tổng này là lớn, tức trung bình các điểm đều xa trung tâm, tập hợp này có thể được coi là có độ phân tán cao.</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79381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vi-VN" sz="2800" dirty="0">
                    <a:solidFill>
                      <a:schemeClr val="tx1"/>
                    </a:solidFill>
                  </a:rPr>
                  <a:t>Within-class variance của class k có thể được tính như sau: </a:t>
                </a:r>
                <a:endParaRPr lang="en-US" sz="2800" dirty="0">
                  <a:solidFill>
                    <a:schemeClr val="tx1"/>
                  </a:solidFill>
                </a:endParaRPr>
              </a:p>
              <a:p>
                <a:pPr lvl="2" algn="just">
                  <a:lnSpc>
                    <a:spcPct val="107000"/>
                  </a:lnSpc>
                  <a:spcAft>
                    <a:spcPts val="800"/>
                  </a:spcAft>
                </a:pPr>
                <a14:m>
                  <m:oMath xmlns:m="http://schemas.openxmlformats.org/officeDocument/2006/math">
                    <m:sSubSup>
                      <m:sSubSupPr>
                        <m:ctrlPr>
                          <a:rPr lang="vi-VN" sz="2800" i="1" kern="100" smtClean="0">
                            <a:solidFill>
                              <a:schemeClr val="tx1"/>
                            </a:solidFill>
                            <a:effectLst/>
                            <a:ea typeface="Arial" panose="020B0604020202020204" pitchFamily="34" charset="0"/>
                            <a:cs typeface="Times New Roman" panose="02020603050405020304" pitchFamily="18" charset="0"/>
                          </a:rPr>
                        </m:ctrlPr>
                      </m:sSubSupPr>
                      <m:e>
                        <m:r>
                          <a:rPr lang="vi-VN" sz="2800" i="1" kern="100">
                            <a:solidFill>
                              <a:schemeClr val="tx1"/>
                            </a:solidFill>
                            <a:effectLst/>
                            <a:ea typeface="Arial" panose="020B0604020202020204" pitchFamily="34" charset="0"/>
                            <a:cs typeface="Times New Roman" panose="02020603050405020304" pitchFamily="18" charset="0"/>
                          </a:rPr>
                          <m:t>𝜎</m:t>
                        </m:r>
                      </m:e>
                      <m:sub>
                        <m:r>
                          <a:rPr lang="vi-VN" sz="2800" i="1" kern="100">
                            <a:solidFill>
                              <a:schemeClr val="tx1"/>
                            </a:solidFill>
                            <a:effectLst/>
                            <a:ea typeface="Arial" panose="020B0604020202020204" pitchFamily="34" charset="0"/>
                            <a:cs typeface="Times New Roman" panose="02020603050405020304" pitchFamily="18" charset="0"/>
                          </a:rPr>
                          <m:t>𝑘</m:t>
                        </m:r>
                      </m:sub>
                      <m:sup>
                        <m:r>
                          <a:rPr lang="vi-VN" sz="2800" i="1" kern="100">
                            <a:solidFill>
                              <a:schemeClr val="tx1"/>
                            </a:solidFill>
                            <a:effectLst/>
                            <a:ea typeface="Arial" panose="020B0604020202020204" pitchFamily="34" charset="0"/>
                            <a:cs typeface="Times New Roman" panose="02020603050405020304" pitchFamily="18" charset="0"/>
                          </a:rPr>
                          <m:t>2</m:t>
                        </m:r>
                      </m:sup>
                    </m:sSubSup>
                    <m:r>
                      <a:rPr lang="vi-VN" sz="2800" i="1" kern="100">
                        <a:solidFill>
                          <a:schemeClr val="tx1"/>
                        </a:solidFill>
                        <a:effectLst/>
                        <a:ea typeface="Arial" panose="020B0604020202020204" pitchFamily="34" charset="0"/>
                        <a:cs typeface="Times New Roman" panose="02020603050405020304" pitchFamily="18" charset="0"/>
                      </a:rPr>
                      <m:t>=</m:t>
                    </m:r>
                    <m:nary>
                      <m:naryPr>
                        <m:chr m:val="∑"/>
                        <m:limLoc m:val="undOvr"/>
                        <m:grow m:val="on"/>
                        <m:supHide m:val="on"/>
                        <m:ctrlPr>
                          <a:rPr lang="vi-VN" sz="2800" i="1" kern="100">
                            <a:solidFill>
                              <a:schemeClr val="tx1"/>
                            </a:solidFill>
                            <a:effectLst/>
                            <a:ea typeface="Arial" panose="020B0604020202020204" pitchFamily="34" charset="0"/>
                            <a:cs typeface="Times New Roman" panose="02020603050405020304" pitchFamily="18" charset="0"/>
                          </a:rPr>
                        </m:ctrlPr>
                      </m:naryPr>
                      <m:sub>
                        <m:r>
                          <a:rPr lang="vi-VN" sz="2800" i="1" kern="100">
                            <a:solidFill>
                              <a:schemeClr val="tx1"/>
                            </a:solidFill>
                            <a:effectLst/>
                            <a:ea typeface="Arial" panose="020B0604020202020204" pitchFamily="34" charset="0"/>
                            <a:cs typeface="Times New Roman" panose="02020603050405020304" pitchFamily="18" charset="0"/>
                          </a:rPr>
                          <m:t>𝑛</m:t>
                        </m:r>
                        <m:r>
                          <a:rPr lang="vi-VN" sz="2800" i="1" kern="100">
                            <a:solidFill>
                              <a:schemeClr val="tx1"/>
                            </a:solidFill>
                            <a:effectLst/>
                            <a:ea typeface="Arial" panose="020B0604020202020204" pitchFamily="34" charset="0"/>
                            <a:cs typeface="Times New Roman" panose="02020603050405020304" pitchFamily="18" charset="0"/>
                          </a:rPr>
                          <m:t>𝜖</m:t>
                        </m:r>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𝑐</m:t>
                            </m:r>
                          </m:e>
                          <m:sub>
                            <m:r>
                              <a:rPr lang="vi-VN" sz="2800" i="1" kern="100">
                                <a:solidFill>
                                  <a:schemeClr val="tx1"/>
                                </a:solidFill>
                                <a:effectLst/>
                                <a:ea typeface="Arial" panose="020B0604020202020204" pitchFamily="34" charset="0"/>
                                <a:cs typeface="Times New Roman" panose="02020603050405020304" pitchFamily="18" charset="0"/>
                              </a:rPr>
                              <m:t>𝑘</m:t>
                            </m:r>
                          </m:sub>
                        </m:sSub>
                        <m:r>
                          <a:rPr lang="vi-VN" sz="2800" i="1" kern="100">
                            <a:solidFill>
                              <a:schemeClr val="tx1"/>
                            </a:solidFill>
                            <a:effectLst/>
                            <a:ea typeface="Arial" panose="020B0604020202020204" pitchFamily="34" charset="0"/>
                            <a:cs typeface="Times New Roman" panose="02020603050405020304" pitchFamily="18" charset="0"/>
                          </a:rPr>
                          <m:t> </m:t>
                        </m:r>
                      </m:sub>
                      <m:sup/>
                      <m:e>
                        <m:r>
                          <a:rPr lang="vi-VN" sz="2800" i="1" kern="100">
                            <a:solidFill>
                              <a:schemeClr val="tx1"/>
                            </a:solidFill>
                            <a:effectLst/>
                            <a:ea typeface="Arial" panose="020B0604020202020204" pitchFamily="34" charset="0"/>
                            <a:cs typeface="Times New Roman" panose="02020603050405020304" pitchFamily="18" charset="0"/>
                          </a:rPr>
                          <m:t> </m:t>
                        </m:r>
                      </m:e>
                    </m:nary>
                    <m:sSubSup>
                      <m:sSubSupPr>
                        <m:ctrlPr>
                          <a:rPr lang="vi-VN" sz="2800" i="1" kern="100">
                            <a:solidFill>
                              <a:schemeClr val="tx1"/>
                            </a:solidFill>
                            <a:effectLst/>
                            <a:ea typeface="Arial" panose="020B0604020202020204" pitchFamily="34" charset="0"/>
                            <a:cs typeface="Times New Roman" panose="02020603050405020304" pitchFamily="18" charset="0"/>
                          </a:rPr>
                        </m:ctrlPr>
                      </m:sSubSupPr>
                      <m:e>
                        <m:d>
                          <m:dPr>
                            <m:begChr m:val="‖"/>
                            <m:endChr m:val="‖"/>
                            <m:ctrlPr>
                              <a:rPr lang="vi-VN" sz="2800" i="1" kern="100">
                                <a:solidFill>
                                  <a:schemeClr val="tx1"/>
                                </a:solidFill>
                                <a:effectLst/>
                                <a:ea typeface="Arial" panose="020B0604020202020204" pitchFamily="34" charset="0"/>
                                <a:cs typeface="Times New Roman" panose="02020603050405020304" pitchFamily="18" charset="0"/>
                              </a:rPr>
                            </m:ctrlPr>
                          </m:dPr>
                          <m:e>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𝑦</m:t>
                                </m:r>
                              </m:e>
                              <m:sub>
                                <m:r>
                                  <a:rPr lang="vi-VN" sz="2800" i="1" kern="100">
                                    <a:solidFill>
                                      <a:schemeClr val="tx1"/>
                                    </a:solidFill>
                                    <a:effectLst/>
                                    <a:ea typeface="Arial" panose="020B0604020202020204" pitchFamily="34" charset="0"/>
                                    <a:cs typeface="Times New Roman" panose="02020603050405020304" pitchFamily="18" charset="0"/>
                                  </a:rPr>
                                  <m:t>𝑛</m:t>
                                </m:r>
                              </m:sub>
                            </m:sSub>
                            <m:r>
                              <a:rPr lang="vi-VN" sz="2800" i="1" kern="100">
                                <a:solidFill>
                                  <a:schemeClr val="tx1"/>
                                </a:solidFill>
                                <a:effectLst/>
                                <a:ea typeface="Arial" panose="020B0604020202020204" pitchFamily="34" charset="0"/>
                                <a:cs typeface="Times New Roman" panose="02020603050405020304" pitchFamily="18" charset="0"/>
                              </a:rPr>
                              <m:t>−</m:t>
                            </m:r>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𝑒</m:t>
                                </m:r>
                              </m:e>
                              <m:sub>
                                <m:r>
                                  <a:rPr lang="vi-VN" sz="2800" i="1" kern="100">
                                    <a:solidFill>
                                      <a:schemeClr val="tx1"/>
                                    </a:solidFill>
                                    <a:effectLst/>
                                    <a:ea typeface="Arial" panose="020B0604020202020204" pitchFamily="34" charset="0"/>
                                    <a:cs typeface="Times New Roman" panose="02020603050405020304" pitchFamily="18" charset="0"/>
                                  </a:rPr>
                                  <m:t>𝑘</m:t>
                                </m:r>
                              </m:sub>
                            </m:sSub>
                          </m:e>
                        </m:d>
                      </m:e>
                      <m:sub>
                        <m:r>
                          <a:rPr lang="vi-VN" sz="2800" i="1" kern="100">
                            <a:solidFill>
                              <a:schemeClr val="tx1"/>
                            </a:solidFill>
                            <a:effectLst/>
                            <a:ea typeface="Arial" panose="020B0604020202020204" pitchFamily="34" charset="0"/>
                            <a:cs typeface="Times New Roman" panose="02020603050405020304" pitchFamily="18" charset="0"/>
                          </a:rPr>
                          <m:t>𝐹</m:t>
                        </m:r>
                      </m:sub>
                      <m:sup>
                        <m:r>
                          <a:rPr lang="vi-VN" sz="2800" i="1" kern="100">
                            <a:solidFill>
                              <a:schemeClr val="tx1"/>
                            </a:solidFill>
                            <a:effectLst/>
                            <a:ea typeface="Arial" panose="020B0604020202020204" pitchFamily="34" charset="0"/>
                            <a:cs typeface="Times New Roman" panose="02020603050405020304" pitchFamily="18" charset="0"/>
                          </a:rPr>
                          <m:t>2</m:t>
                        </m:r>
                      </m:sup>
                    </m:sSubSup>
                    <m:r>
                      <a:rPr lang="vi-VN" sz="2800" i="1" kern="100">
                        <a:solidFill>
                          <a:schemeClr val="tx1"/>
                        </a:solidFill>
                        <a:effectLst/>
                        <a:ea typeface="Arial" panose="020B0604020202020204" pitchFamily="34" charset="0"/>
                        <a:cs typeface="Times New Roman" panose="02020603050405020304" pitchFamily="18" charset="0"/>
                      </a:rPr>
                      <m:t>=</m:t>
                    </m:r>
                    <m:sSubSup>
                      <m:sSubSupPr>
                        <m:ctrlPr>
                          <a:rPr lang="vi-VN" sz="2800" i="1" kern="100">
                            <a:solidFill>
                              <a:schemeClr val="tx1"/>
                            </a:solidFill>
                            <a:effectLst/>
                            <a:ea typeface="Arial" panose="020B0604020202020204" pitchFamily="34" charset="0"/>
                            <a:cs typeface="Times New Roman" panose="02020603050405020304" pitchFamily="18" charset="0"/>
                          </a:rPr>
                        </m:ctrlPr>
                      </m:sSubSupPr>
                      <m:e>
                        <m:d>
                          <m:dPr>
                            <m:begChr m:val="‖"/>
                            <m:endChr m:val="‖"/>
                            <m:ctrlPr>
                              <a:rPr lang="vi-VN" sz="2800" i="1" kern="100">
                                <a:solidFill>
                                  <a:schemeClr val="tx1"/>
                                </a:solidFill>
                                <a:effectLst/>
                                <a:ea typeface="Arial" panose="020B0604020202020204" pitchFamily="34" charset="0"/>
                                <a:cs typeface="Times New Roman" panose="02020603050405020304" pitchFamily="18" charset="0"/>
                              </a:rPr>
                            </m:ctrlPr>
                          </m:dPr>
                          <m:e>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𝑌</m:t>
                                </m:r>
                              </m:e>
                              <m:sub>
                                <m:r>
                                  <a:rPr lang="vi-VN" sz="2800" i="1" kern="100">
                                    <a:solidFill>
                                      <a:schemeClr val="tx1"/>
                                    </a:solidFill>
                                    <a:effectLst/>
                                    <a:ea typeface="Arial" panose="020B0604020202020204" pitchFamily="34" charset="0"/>
                                    <a:cs typeface="Times New Roman" panose="02020603050405020304" pitchFamily="18" charset="0"/>
                                  </a:rPr>
                                  <m:t>𝑘</m:t>
                                </m:r>
                              </m:sub>
                            </m:sSub>
                            <m:r>
                              <a:rPr lang="vi-VN" sz="2800" i="1" kern="100">
                                <a:solidFill>
                                  <a:schemeClr val="tx1"/>
                                </a:solidFill>
                                <a:effectLst/>
                                <a:ea typeface="Arial" panose="020B0604020202020204" pitchFamily="34" charset="0"/>
                                <a:cs typeface="Times New Roman" panose="02020603050405020304" pitchFamily="18" charset="0"/>
                              </a:rPr>
                              <m:t>−</m:t>
                            </m:r>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𝐸</m:t>
                                </m:r>
                              </m:e>
                              <m:sub>
                                <m:r>
                                  <a:rPr lang="vi-VN" sz="2800" i="1" kern="100">
                                    <a:solidFill>
                                      <a:schemeClr val="tx1"/>
                                    </a:solidFill>
                                    <a:effectLst/>
                                    <a:ea typeface="Arial" panose="020B0604020202020204" pitchFamily="34" charset="0"/>
                                    <a:cs typeface="Times New Roman" panose="02020603050405020304" pitchFamily="18" charset="0"/>
                                  </a:rPr>
                                  <m:t>𝑘</m:t>
                                </m:r>
                              </m:sub>
                            </m:sSub>
                          </m:e>
                        </m:d>
                      </m:e>
                      <m:sub>
                        <m:r>
                          <a:rPr lang="vi-VN" sz="2800" i="1" kern="100">
                            <a:solidFill>
                              <a:schemeClr val="tx1"/>
                            </a:solidFill>
                            <a:effectLst/>
                            <a:ea typeface="Arial" panose="020B0604020202020204" pitchFamily="34" charset="0"/>
                            <a:cs typeface="Times New Roman" panose="02020603050405020304" pitchFamily="18" charset="0"/>
                          </a:rPr>
                          <m:t>2</m:t>
                        </m:r>
                      </m:sub>
                      <m:sup>
                        <m:r>
                          <a:rPr lang="vi-VN" sz="2800" i="1" kern="100">
                            <a:solidFill>
                              <a:schemeClr val="tx1"/>
                            </a:solidFill>
                            <a:effectLst/>
                            <a:ea typeface="Arial" panose="020B0604020202020204" pitchFamily="34" charset="0"/>
                            <a:cs typeface="Times New Roman" panose="02020603050405020304" pitchFamily="18" charset="0"/>
                          </a:rPr>
                          <m:t>2</m:t>
                        </m:r>
                      </m:sup>
                    </m:sSubSup>
                  </m:oMath>
                </a14:m>
                <a:r>
                  <a:rPr lang="vi-VN" sz="2800" kern="100" dirty="0">
                    <a:solidFill>
                      <a:schemeClr val="tx1"/>
                    </a:solidFill>
                    <a:effectLst/>
                    <a:ea typeface="Arial" panose="020B0604020202020204" pitchFamily="34" charset="0"/>
                    <a:cs typeface="Times New Roman" panose="02020603050405020304" pitchFamily="18" charset="0"/>
                  </a:rPr>
                  <a:t> </a:t>
                </a:r>
                <a:r>
                  <a:rPr lang="vi-VN" sz="2800" kern="100" dirty="0">
                    <a:solidFill>
                      <a:schemeClr val="tx1"/>
                    </a:solidFill>
                    <a:cs typeface="Times New Roman" panose="02020603050405020304" pitchFamily="18" charset="0"/>
                  </a:rPr>
                  <a:t>=</a:t>
                </a:r>
                <a:r>
                  <a:rPr lang="vi-VN" sz="2800" kern="100" dirty="0">
                    <a:solidFill>
                      <a:schemeClr val="tx1"/>
                    </a:solidFill>
                    <a:ea typeface="Arial" panose="020B0604020202020204" pitchFamily="34" charset="0"/>
                    <a:cs typeface="Times New Roman" panose="02020603050405020304" pitchFamily="18" charset="0"/>
                  </a:rPr>
                  <a:t> </a:t>
                </a:r>
                <a14:m>
                  <m:oMath xmlns:m="http://schemas.openxmlformats.org/officeDocument/2006/math">
                    <m:sSubSup>
                      <m:sSubSupPr>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SupPr>
                      <m:e>
                        <m:d>
                          <m:dPr>
                            <m:begChr m:val="‖"/>
                            <m:endChr m:val="‖"/>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dPr>
                          <m:e>
                            <m:sSup>
                              <m:sSupPr>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pPr>
                              <m:e>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𝑊</m:t>
                                </m:r>
                              </m:e>
                              <m:sup>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𝑇</m:t>
                                </m:r>
                              </m:sup>
                            </m:sSup>
                            <m:d>
                              <m:dPr>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dPr>
                              <m:e>
                                <m:sSub>
                                  <m:sSubPr>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Pr>
                                  <m:e>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𝑋</m:t>
                                    </m:r>
                                  </m:e>
                                  <m:sub>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𝑘</m:t>
                                    </m:r>
                                  </m:sub>
                                </m:sSub>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m:t>
                                </m:r>
                                <m:sSub>
                                  <m:sSubPr>
                                    <m:ctrlP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Pr>
                                  <m:e>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𝑀</m:t>
                                    </m:r>
                                  </m:e>
                                  <m:sub>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𝑘</m:t>
                                    </m:r>
                                  </m:sub>
                                </m:sSub>
                              </m:e>
                            </m:d>
                          </m:e>
                        </m:d>
                      </m:e>
                      <m:sub>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𝐹</m:t>
                        </m:r>
                      </m:sub>
                      <m:sup>
                        <m:r>
                          <a:rPr lang="vi-VN" sz="28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2</m:t>
                        </m:r>
                      </m:sup>
                    </m:sSubSup>
                  </m:oMath>
                </a14:m>
                <a:endParaRPr lang="vi-VN" sz="2800" kern="100" dirty="0">
                  <a:solidFill>
                    <a:schemeClr val="tx1"/>
                  </a:solidFill>
                  <a:effectLst/>
                  <a:ea typeface="Arial" panose="020B0604020202020204" pitchFamily="34" charset="0"/>
                  <a:cs typeface="Times New Roman" panose="02020603050405020304" pitchFamily="18" charset="0"/>
                </a:endParaRPr>
              </a:p>
              <a:p>
                <a:pPr>
                  <a:lnSpc>
                    <a:spcPct val="107000"/>
                  </a:lnSpc>
                  <a:spcAft>
                    <a:spcPts val="800"/>
                  </a:spcAft>
                </a:pPr>
                <a:r>
                  <a:rPr lang="vi-VN" sz="2800" kern="100" dirty="0">
                    <a:solidFill>
                      <a:schemeClr val="tx1"/>
                    </a:solidFill>
                    <a:cs typeface="Times New Roman" panose="02020603050405020304" pitchFamily="18" charset="0"/>
                  </a:rPr>
                  <a:t>	=</a:t>
                </a:r>
                <a:r>
                  <a:rPr lang="vi-VN" sz="2800" kern="100" dirty="0">
                    <a:solidFill>
                      <a:schemeClr val="tx1"/>
                    </a:solidFill>
                    <a:effectLst/>
                    <a:ea typeface="Times New Roman" panose="02020603050405020304" pitchFamily="18" charset="0"/>
                    <a:cs typeface="Times New Roman" panose="02020603050405020304" pitchFamily="18" charset="0"/>
                  </a:rPr>
                  <a:t>Trace(</a:t>
                </a:r>
                <a14:m>
                  <m:oMath xmlns:m="http://schemas.openxmlformats.org/officeDocument/2006/math">
                    <m:sSup>
                      <m:sSupPr>
                        <m:ctrlPr>
                          <a:rPr lang="vi-VN" sz="2800" i="1" kern="100">
                            <a:solidFill>
                              <a:schemeClr val="tx1"/>
                            </a:solidFill>
                            <a:effectLst/>
                            <a:ea typeface="Arial" panose="020B0604020202020204" pitchFamily="34" charset="0"/>
                            <a:cs typeface="Times New Roman" panose="02020603050405020304" pitchFamily="18" charset="0"/>
                          </a:rPr>
                        </m:ctrlPr>
                      </m:sSupPr>
                      <m:e>
                        <m:r>
                          <a:rPr lang="vi-VN" sz="2800" i="1" kern="100">
                            <a:solidFill>
                              <a:schemeClr val="tx1"/>
                            </a:solidFill>
                            <a:effectLst/>
                            <a:ea typeface="Arial" panose="020B0604020202020204" pitchFamily="34" charset="0"/>
                            <a:cs typeface="Times New Roman" panose="02020603050405020304" pitchFamily="18" charset="0"/>
                          </a:rPr>
                          <m:t>𝑊</m:t>
                        </m:r>
                      </m:e>
                      <m:sup>
                        <m:r>
                          <a:rPr lang="vi-VN" sz="2800" i="1" kern="100">
                            <a:solidFill>
                              <a:schemeClr val="tx1"/>
                            </a:solidFill>
                            <a:effectLst/>
                            <a:ea typeface="Arial" panose="020B0604020202020204" pitchFamily="34" charset="0"/>
                            <a:cs typeface="Times New Roman" panose="02020603050405020304" pitchFamily="18" charset="0"/>
                          </a:rPr>
                          <m:t>𝑇</m:t>
                        </m:r>
                      </m:sup>
                    </m:sSup>
                    <m:d>
                      <m:dPr>
                        <m:ctrlPr>
                          <a:rPr lang="vi-VN" sz="2800" i="1" kern="100">
                            <a:solidFill>
                              <a:schemeClr val="tx1"/>
                            </a:solidFill>
                            <a:effectLst/>
                            <a:ea typeface="Arial" panose="020B0604020202020204" pitchFamily="34" charset="0"/>
                            <a:cs typeface="Times New Roman" panose="02020603050405020304" pitchFamily="18" charset="0"/>
                          </a:rPr>
                        </m:ctrlPr>
                      </m:dPr>
                      <m:e>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𝑋</m:t>
                            </m:r>
                          </m:e>
                          <m:sub>
                            <m:r>
                              <a:rPr lang="vi-VN" sz="2800" i="1" kern="100">
                                <a:solidFill>
                                  <a:schemeClr val="tx1"/>
                                </a:solidFill>
                                <a:effectLst/>
                                <a:ea typeface="Arial" panose="020B0604020202020204" pitchFamily="34" charset="0"/>
                                <a:cs typeface="Times New Roman" panose="02020603050405020304" pitchFamily="18" charset="0"/>
                              </a:rPr>
                              <m:t>𝑘</m:t>
                            </m:r>
                          </m:sub>
                        </m:sSub>
                        <m:r>
                          <a:rPr lang="vi-VN" sz="2800" i="1" kern="100">
                            <a:solidFill>
                              <a:schemeClr val="tx1"/>
                            </a:solidFill>
                            <a:effectLst/>
                            <a:ea typeface="Arial" panose="020B0604020202020204" pitchFamily="34" charset="0"/>
                            <a:cs typeface="Times New Roman" panose="02020603050405020304" pitchFamily="18" charset="0"/>
                          </a:rPr>
                          <m:t>−</m:t>
                        </m:r>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𝑀</m:t>
                            </m:r>
                          </m:e>
                          <m:sub>
                            <m:r>
                              <a:rPr lang="vi-VN" sz="2800" i="1" kern="100">
                                <a:solidFill>
                                  <a:schemeClr val="tx1"/>
                                </a:solidFill>
                                <a:effectLst/>
                                <a:ea typeface="Arial" panose="020B0604020202020204" pitchFamily="34" charset="0"/>
                                <a:cs typeface="Times New Roman" panose="02020603050405020304" pitchFamily="18" charset="0"/>
                              </a:rPr>
                              <m:t>𝑘</m:t>
                            </m:r>
                          </m:sub>
                        </m:sSub>
                      </m:e>
                    </m:d>
                    <m:sSup>
                      <m:sSupPr>
                        <m:ctrlPr>
                          <a:rPr lang="vi-VN" sz="2800" i="1" kern="100">
                            <a:solidFill>
                              <a:schemeClr val="tx1"/>
                            </a:solidFill>
                            <a:effectLst/>
                            <a:ea typeface="Arial" panose="020B0604020202020204" pitchFamily="34" charset="0"/>
                            <a:cs typeface="Times New Roman" panose="02020603050405020304" pitchFamily="18" charset="0"/>
                          </a:rPr>
                        </m:ctrlPr>
                      </m:sSupPr>
                      <m:e>
                        <m:d>
                          <m:dPr>
                            <m:ctrlPr>
                              <a:rPr lang="vi-VN" sz="2800" i="1" kern="100">
                                <a:solidFill>
                                  <a:schemeClr val="tx1"/>
                                </a:solidFill>
                                <a:effectLst/>
                                <a:ea typeface="Arial" panose="020B0604020202020204" pitchFamily="34" charset="0"/>
                                <a:cs typeface="Times New Roman" panose="02020603050405020304" pitchFamily="18" charset="0"/>
                              </a:rPr>
                            </m:ctrlPr>
                          </m:dPr>
                          <m:e>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𝑋</m:t>
                                </m:r>
                              </m:e>
                              <m:sub>
                                <m:r>
                                  <a:rPr lang="vi-VN" sz="2800" i="1" kern="100">
                                    <a:solidFill>
                                      <a:schemeClr val="tx1"/>
                                    </a:solidFill>
                                    <a:effectLst/>
                                    <a:ea typeface="Arial" panose="020B0604020202020204" pitchFamily="34" charset="0"/>
                                    <a:cs typeface="Times New Roman" panose="02020603050405020304" pitchFamily="18" charset="0"/>
                                  </a:rPr>
                                  <m:t>𝑘</m:t>
                                </m:r>
                              </m:sub>
                            </m:sSub>
                            <m:r>
                              <a:rPr lang="vi-VN" sz="2800" i="1" kern="100">
                                <a:solidFill>
                                  <a:schemeClr val="tx1"/>
                                </a:solidFill>
                                <a:effectLst/>
                                <a:ea typeface="Arial" panose="020B0604020202020204" pitchFamily="34" charset="0"/>
                                <a:cs typeface="Times New Roman" panose="02020603050405020304" pitchFamily="18" charset="0"/>
                              </a:rPr>
                              <m:t>−</m:t>
                            </m:r>
                            <m:sSub>
                              <m:sSubPr>
                                <m:ctrlPr>
                                  <a:rPr lang="vi-VN" sz="2800" i="1" kern="100">
                                    <a:solidFill>
                                      <a:schemeClr val="tx1"/>
                                    </a:solidFill>
                                    <a:effectLst/>
                                    <a:ea typeface="Arial" panose="020B0604020202020204" pitchFamily="34" charset="0"/>
                                    <a:cs typeface="Times New Roman" panose="02020603050405020304" pitchFamily="18" charset="0"/>
                                  </a:rPr>
                                </m:ctrlPr>
                              </m:sSubPr>
                              <m:e>
                                <m:r>
                                  <a:rPr lang="vi-VN" sz="2800" i="1" kern="100">
                                    <a:solidFill>
                                      <a:schemeClr val="tx1"/>
                                    </a:solidFill>
                                    <a:effectLst/>
                                    <a:ea typeface="Arial" panose="020B0604020202020204" pitchFamily="34" charset="0"/>
                                    <a:cs typeface="Times New Roman" panose="02020603050405020304" pitchFamily="18" charset="0"/>
                                  </a:rPr>
                                  <m:t>𝑀</m:t>
                                </m:r>
                              </m:e>
                              <m:sub>
                                <m:r>
                                  <a:rPr lang="vi-VN" sz="2800" i="1" kern="100">
                                    <a:solidFill>
                                      <a:schemeClr val="tx1"/>
                                    </a:solidFill>
                                    <a:effectLst/>
                                    <a:ea typeface="Arial" panose="020B0604020202020204" pitchFamily="34" charset="0"/>
                                    <a:cs typeface="Times New Roman" panose="02020603050405020304" pitchFamily="18" charset="0"/>
                                  </a:rPr>
                                  <m:t>𝑘</m:t>
                                </m:r>
                              </m:sub>
                            </m:sSub>
                          </m:e>
                        </m:d>
                      </m:e>
                      <m:sup>
                        <m:r>
                          <a:rPr lang="vi-VN" sz="2800" i="1" kern="100">
                            <a:solidFill>
                              <a:schemeClr val="tx1"/>
                            </a:solidFill>
                            <a:effectLst/>
                            <a:ea typeface="Arial" panose="020B0604020202020204" pitchFamily="34" charset="0"/>
                            <a:cs typeface="Times New Roman" panose="02020603050405020304" pitchFamily="18" charset="0"/>
                          </a:rPr>
                          <m:t>𝑇</m:t>
                        </m:r>
                      </m:sup>
                    </m:sSup>
                    <m:r>
                      <a:rPr lang="vi-VN" sz="2800" i="1" kern="100">
                        <a:solidFill>
                          <a:schemeClr val="tx1"/>
                        </a:solidFill>
                        <a:effectLst/>
                        <a:ea typeface="Arial" panose="020B0604020202020204" pitchFamily="34" charset="0"/>
                        <a:cs typeface="Times New Roman" panose="02020603050405020304" pitchFamily="18" charset="0"/>
                      </a:rPr>
                      <m:t>)</m:t>
                    </m:r>
                    <m:r>
                      <a:rPr lang="vi-VN" sz="2800" i="1" kern="100">
                        <a:solidFill>
                          <a:schemeClr val="tx1"/>
                        </a:solidFill>
                        <a:effectLst/>
                        <a:ea typeface="Arial" panose="020B0604020202020204" pitchFamily="34" charset="0"/>
                        <a:cs typeface="Times New Roman" panose="02020603050405020304" pitchFamily="18" charset="0"/>
                      </a:rPr>
                      <m:t>𝑊</m:t>
                    </m:r>
                  </m:oMath>
                </a14:m>
                <a:endParaRPr lang="vi-VN" sz="2800" dirty="0">
                  <a:solidFill>
                    <a:schemeClr val="tx1"/>
                  </a:solidFill>
                </a:endParaRPr>
              </a:p>
              <a:p>
                <a:pPr>
                  <a:lnSpc>
                    <a:spcPct val="107000"/>
                  </a:lnSpc>
                  <a:spcAft>
                    <a:spcPts val="800"/>
                  </a:spcAft>
                </a:pPr>
                <a:endParaRPr lang="en-US" sz="2800" dirty="0">
                  <a:solidFill>
                    <a:schemeClr val="tx1"/>
                  </a:solidFill>
                </a:endParaRPr>
              </a:p>
              <a:p>
                <a:pPr algn="just">
                  <a:lnSpc>
                    <a:spcPct val="107000"/>
                  </a:lnSpc>
                  <a:spcAft>
                    <a:spcPts val="800"/>
                  </a:spcAft>
                </a:pPr>
                <a:r>
                  <a:rPr lang="vi-VN" sz="2800" dirty="0">
                    <a:solidFill>
                      <a:schemeClr val="tx1"/>
                    </a:solidFill>
                  </a:rPr>
                  <a:t>Với </a:t>
                </a:r>
                <a14:m>
                  <m:oMath xmlns:m="http://schemas.openxmlformats.org/officeDocument/2006/math">
                    <m:sSub>
                      <m:sSubPr>
                        <m:ctrlPr>
                          <a:rPr lang="vi-VN"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𝐸</m:t>
                        </m:r>
                      </m:e>
                      <m:sub>
                        <m:r>
                          <a:rPr lang="en-US" sz="2800" b="0" i="1" smtClean="0">
                            <a:solidFill>
                              <a:schemeClr val="tx1"/>
                            </a:solidFill>
                            <a:latin typeface="Cambria Math" panose="02040503050406030204" pitchFamily="18" charset="0"/>
                          </a:rPr>
                          <m:t>𝑘</m:t>
                        </m:r>
                      </m:sub>
                    </m:sSub>
                  </m:oMath>
                </a14:m>
                <a:r>
                  <a:rPr lang="vi-VN" sz="2800" dirty="0">
                    <a:solidFill>
                      <a:schemeClr val="tx1"/>
                    </a:solidFill>
                  </a:rPr>
                  <a:t> một ma trận có các cột giống hệt nhau và bằng với vector kỳ vọng e</a:t>
                </a:r>
                <a:r>
                  <a:rPr lang="en-US" sz="2400" dirty="0">
                    <a:solidFill>
                      <a:schemeClr val="tx1"/>
                    </a:solidFill>
                  </a:rPr>
                  <a:t>k</a:t>
                </a:r>
                <a:r>
                  <a:rPr lang="vi-VN" sz="2800" dirty="0">
                    <a:solidFill>
                      <a:schemeClr val="tx1"/>
                    </a:solidFill>
                  </a:rPr>
                  <a:t> . Có thể nhận thấy E</a:t>
                </a:r>
                <a:r>
                  <a:rPr lang="vi-VN" sz="2400" dirty="0">
                    <a:solidFill>
                      <a:schemeClr val="tx1"/>
                    </a:solidFill>
                  </a:rPr>
                  <a:t>k</a:t>
                </a:r>
                <a:r>
                  <a:rPr lang="vi-VN" sz="2800" dirty="0">
                    <a:solidFill>
                      <a:schemeClr val="tx1"/>
                    </a:solidFill>
                  </a:rPr>
                  <a:t>=</a:t>
                </a:r>
                <a14:m>
                  <m:oMath xmlns:m="http://schemas.openxmlformats.org/officeDocument/2006/math">
                    <m:sSup>
                      <m:sSupPr>
                        <m:ctrlPr>
                          <a:rPr lang="vi-VN" sz="2800" i="1" dirty="0" smtClean="0">
                            <a:solidFill>
                              <a:schemeClr val="tx1"/>
                            </a:solidFill>
                            <a:latin typeface="Cambria Math" panose="02040503050406030204" pitchFamily="18" charset="0"/>
                          </a:rPr>
                        </m:ctrlPr>
                      </m:sSupPr>
                      <m:e>
                        <m:r>
                          <a:rPr lang="en-US" sz="2800" b="0" i="1" dirty="0" smtClean="0">
                            <a:solidFill>
                              <a:schemeClr val="tx1"/>
                            </a:solidFill>
                            <a:latin typeface="Cambria Math" panose="02040503050406030204" pitchFamily="18" charset="0"/>
                          </a:rPr>
                          <m:t>𝑤</m:t>
                        </m:r>
                      </m:e>
                      <m:sup>
                        <m:r>
                          <a:rPr lang="en-US" sz="2800" b="0" i="1" dirty="0" smtClean="0">
                            <a:solidFill>
                              <a:schemeClr val="tx1"/>
                            </a:solidFill>
                            <a:latin typeface="Cambria Math" panose="02040503050406030204" pitchFamily="18" charset="0"/>
                          </a:rPr>
                          <m:t>𝑇</m:t>
                        </m:r>
                      </m:sup>
                    </m:sSup>
                    <m:sSub>
                      <m:sSubPr>
                        <m:ctrlPr>
                          <a:rPr lang="vi-VN" sz="2800" i="1" dirty="0" smtClean="0">
                            <a:solidFill>
                              <a:schemeClr val="tx1"/>
                            </a:solidFill>
                            <a:latin typeface="Cambria Math" panose="02040503050406030204" pitchFamily="18" charset="0"/>
                          </a:rPr>
                        </m:ctrlPr>
                      </m:sSubPr>
                      <m:e>
                        <m:r>
                          <a:rPr lang="en-US" sz="2800" b="0" i="1" dirty="0" smtClean="0">
                            <a:solidFill>
                              <a:schemeClr val="tx1"/>
                            </a:solidFill>
                            <a:latin typeface="Cambria Math" panose="02040503050406030204" pitchFamily="18" charset="0"/>
                          </a:rPr>
                          <m:t>𝑀</m:t>
                        </m:r>
                      </m:e>
                      <m:sub>
                        <m:r>
                          <a:rPr lang="en-US" sz="2800" b="0" i="1" dirty="0" smtClean="0">
                            <a:solidFill>
                              <a:schemeClr val="tx1"/>
                            </a:solidFill>
                            <a:latin typeface="Cambria Math" panose="02040503050406030204" pitchFamily="18" charset="0"/>
                          </a:rPr>
                          <m:t>𝑘</m:t>
                        </m:r>
                      </m:sub>
                    </m:sSub>
                  </m:oMath>
                </a14:m>
                <a:r>
                  <a:rPr lang="vi-VN" sz="2800" dirty="0">
                    <a:solidFill>
                      <a:schemeClr val="tx1"/>
                    </a:solidFill>
                  </a:rPr>
                  <a:t> với </a:t>
                </a:r>
                <a14:m>
                  <m:oMath xmlns:m="http://schemas.openxmlformats.org/officeDocument/2006/math">
                    <m:sSub>
                      <m:sSubPr>
                        <m:ctrlPr>
                          <a:rPr lang="vi-VN" sz="2800" i="1" dirty="0">
                            <a:solidFill>
                              <a:schemeClr val="tx1"/>
                            </a:solidFill>
                            <a:latin typeface="Cambria Math" panose="02040503050406030204" pitchFamily="18" charset="0"/>
                          </a:rPr>
                        </m:ctrlPr>
                      </m:sSubPr>
                      <m:e>
                        <m:r>
                          <a:rPr lang="en-US" sz="2800" i="1" dirty="0">
                            <a:solidFill>
                              <a:schemeClr val="tx1"/>
                            </a:solidFill>
                            <a:latin typeface="Cambria Math" panose="02040503050406030204" pitchFamily="18" charset="0"/>
                          </a:rPr>
                          <m:t>𝑀</m:t>
                        </m:r>
                      </m:e>
                      <m:sub>
                        <m:r>
                          <a:rPr lang="en-US" sz="2800" i="1" dirty="0">
                            <a:solidFill>
                              <a:schemeClr val="tx1"/>
                            </a:solidFill>
                            <a:latin typeface="Cambria Math" panose="02040503050406030204" pitchFamily="18" charset="0"/>
                          </a:rPr>
                          <m:t>𝑘</m:t>
                        </m:r>
                      </m:sub>
                    </m:sSub>
                  </m:oMath>
                </a14:m>
                <a:r>
                  <a:rPr lang="vi-VN" sz="2800" dirty="0">
                    <a:solidFill>
                      <a:schemeClr val="tx1"/>
                    </a:solidFill>
                  </a:rPr>
                  <a:t> là ma trận có các cột giống hệt nhau và bằng với vector kỳ vọng </a:t>
                </a:r>
                <a14:m>
                  <m:oMath xmlns:m="http://schemas.openxmlformats.org/officeDocument/2006/math">
                    <m:sSub>
                      <m:sSubPr>
                        <m:ctrlPr>
                          <a:rPr lang="vi-VN"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𝑚</m:t>
                        </m:r>
                      </m:e>
                      <m:sub>
                        <m:r>
                          <a:rPr lang="en-US" sz="2800" b="0" i="1" smtClean="0">
                            <a:solidFill>
                              <a:schemeClr val="tx1"/>
                            </a:solidFill>
                            <a:latin typeface="Cambria Math" panose="02040503050406030204" pitchFamily="18" charset="0"/>
                          </a:rPr>
                          <m:t>𝑘</m:t>
                        </m:r>
                      </m:sub>
                    </m:sSub>
                  </m:oMath>
                </a14:m>
                <a:r>
                  <a:rPr lang="vi-VN" sz="2800" dirty="0">
                    <a:solidFill>
                      <a:schemeClr val="tx1"/>
                    </a:solidFill>
                  </a:rPr>
                  <a:t>trong không gian ban đầu.</a:t>
                </a:r>
                <a:endParaRPr lang="vi-VN" sz="2800" dirty="0">
                  <a:solidFill>
                    <a:schemeClr val="tx1"/>
                  </a:solidFill>
                  <a:ea typeface="Calibri" panose="020F0502020204030204" pitchFamily="34"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2"/>
                <a:stretch>
                  <a:fillRect l="-1000" r="-1000"/>
                </a:stretch>
              </a:blipFill>
              <a:ln>
                <a:noFill/>
              </a:ln>
            </p:spPr>
            <p:txBody>
              <a:bodyPr/>
              <a:lstStyle/>
              <a:p>
                <a:r>
                  <a:rPr lang="vi-VN">
                    <a:noFill/>
                  </a:rPr>
                  <a:t> </a:t>
                </a:r>
              </a:p>
            </p:txBody>
          </p:sp>
        </mc:Fallback>
      </mc:AlternateContent>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3380" y="5354453"/>
            <a:ext cx="1129520" cy="1927594"/>
          </a:xfrm>
          <a:prstGeom prst="rect">
            <a:avLst/>
          </a:prstGeom>
        </p:spPr>
      </p:pic>
      <p:sp>
        <p:nvSpPr>
          <p:cNvPr id="12" name="TextBox 11"/>
          <p:cNvSpPr txBox="1"/>
          <p:nvPr/>
        </p:nvSpPr>
        <p:spPr>
          <a:xfrm>
            <a:off x="3334870" y="628953"/>
            <a:ext cx="5522259"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Within-class </a:t>
            </a:r>
            <a:r>
              <a:rPr lang="en-US" sz="4400" b="1" dirty="0" err="1">
                <a:latin typeface="Arial" panose="020B0604020202020204" pitchFamily="34" charset="0"/>
                <a:cs typeface="Arial" panose="020B0604020202020204" pitchFamily="34" charset="0"/>
              </a:rPr>
              <a:t>nhỏ</a:t>
            </a:r>
            <a:endParaRPr lang="vi-VN" sz="4400" b="1" dirty="0">
              <a:ln w="12700">
                <a:solidFill>
                  <a:schemeClr val="tx1"/>
                </a:solidFill>
              </a:ln>
              <a:solidFill>
                <a:srgbClr val="473A2C"/>
              </a:solidFill>
              <a:latin typeface="Arial" panose="020B0604020202020204" pitchFamily="34" charset="0"/>
              <a:cs typeface="Arial" panose="020B0604020202020204" pitchFamily="34"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392" y="4262712"/>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14</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vi-VN" sz="2800" dirty="0">
                    <a:solidFill>
                      <a:schemeClr val="tx1"/>
                    </a:solidFill>
                  </a:rPr>
                  <a:t>Vậy đại lượng đo within-class trong multi-class LDA có thể được đo bằng:</a:t>
                </a:r>
              </a:p>
              <a:p>
                <a:pPr algn="just">
                  <a:lnSpc>
                    <a:spcPct val="107000"/>
                  </a:lnSpc>
                  <a:spcAft>
                    <a:spcPts val="800"/>
                  </a:spcAft>
                </a:pPr>
                <a14:m>
                  <m:oMath xmlns:m="http://schemas.openxmlformats.org/officeDocument/2006/math">
                    <m:sSub>
                      <m:sSubPr>
                        <m:ctrlPr>
                          <a:rPr lang="vi-VN" sz="2400" i="1" kern="100" smtClean="0">
                            <a:solidFill>
                              <a:schemeClr val="tx1"/>
                            </a:solidFill>
                            <a:ea typeface="Times New Roman" panose="02020603050405020304" pitchFamily="18" charset="0"/>
                            <a:cs typeface="Times New Roman" panose="02020603050405020304" pitchFamily="18" charset="0"/>
                          </a:rPr>
                        </m:ctrlPr>
                      </m:sSubPr>
                      <m:e>
                        <m:r>
                          <a:rPr lang="vi-VN" sz="2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vi-VN" sz="2400" i="1" kern="100">
                            <a:solidFill>
                              <a:schemeClr val="tx1"/>
                            </a:solidFill>
                            <a:ea typeface="Times New Roman" panose="02020603050405020304" pitchFamily="18" charset="0"/>
                            <a:cs typeface="Times New Roman" panose="02020603050405020304" pitchFamily="18" charset="0"/>
                          </a:rPr>
                          <m:t>𝑤</m:t>
                        </m:r>
                      </m:sub>
                    </m:sSub>
                    <m:r>
                      <a:rPr lang="vi-VN" sz="2400" b="0" i="1" kern="100" smtClean="0">
                        <a:solidFill>
                          <a:schemeClr val="tx1"/>
                        </a:solidFill>
                        <a:ea typeface="Times New Roman" panose="02020603050405020304" pitchFamily="18" charset="0"/>
                        <a:cs typeface="Times New Roman" panose="02020603050405020304" pitchFamily="18" charset="0"/>
                      </a:rPr>
                      <m:t>=</m:t>
                    </m:r>
                    <m:nary>
                      <m:naryPr>
                        <m:chr m:val="∑"/>
                        <m:limLoc m:val="undOvr"/>
                        <m:grow m:val="on"/>
                        <m:ctrlPr>
                          <a:rPr lang="vi-VN" sz="2400" i="1" smtClean="0">
                            <a:solidFill>
                              <a:schemeClr val="tx1"/>
                            </a:solidFill>
                          </a:rPr>
                        </m:ctrlPr>
                      </m:naryPr>
                      <m:sub>
                        <m:r>
                          <a:rPr lang="vi-VN" sz="2400" i="1">
                            <a:solidFill>
                              <a:schemeClr val="tx1"/>
                            </a:solidFill>
                          </a:rPr>
                          <m:t>𝑘</m:t>
                        </m:r>
                        <m:r>
                          <a:rPr lang="vi-VN" sz="2400" i="1">
                            <a:solidFill>
                              <a:schemeClr val="tx1"/>
                            </a:solidFill>
                          </a:rPr>
                          <m:t>=1</m:t>
                        </m:r>
                      </m:sub>
                      <m:sup>
                        <m:r>
                          <a:rPr lang="vi-VN" sz="2400" b="0" i="1" smtClean="0">
                            <a:solidFill>
                              <a:schemeClr val="tx1"/>
                            </a:solidFill>
                          </a:rPr>
                          <m:t>𝐶</m:t>
                        </m:r>
                      </m:sup>
                      <m:e>
                        <m:r>
                          <a:rPr lang="vi-VN" sz="2400" i="1">
                            <a:solidFill>
                              <a:schemeClr val="tx1"/>
                            </a:solidFill>
                          </a:rPr>
                          <m:t> </m:t>
                        </m:r>
                      </m:e>
                    </m:nary>
                  </m:oMath>
                </a14:m>
                <a:r>
                  <a:rPr lang="vi-VN" sz="2400" kern="100" dirty="0">
                    <a:solidFill>
                      <a:schemeClr val="tx1"/>
                    </a:solidFill>
                    <a:ea typeface="Arial" panose="020B0604020202020204" pitchFamily="34" charset="0"/>
                    <a:cs typeface="Times New Roman" panose="02020603050405020304" pitchFamily="18" charset="0"/>
                  </a:rPr>
                  <a:t> </a:t>
                </a:r>
                <a14:m>
                  <m:oMath xmlns:m="http://schemas.openxmlformats.org/officeDocument/2006/math">
                    <m:sSubSup>
                      <m:sSubSupPr>
                        <m:ctrlPr>
                          <a:rPr lang="vi-VN" sz="2400" i="1" kern="100">
                            <a:solidFill>
                              <a:schemeClr val="tx1"/>
                            </a:solidFill>
                            <a:ea typeface="Arial" panose="020B0604020202020204" pitchFamily="34" charset="0"/>
                            <a:cs typeface="Times New Roman" panose="02020603050405020304" pitchFamily="18" charset="0"/>
                          </a:rPr>
                        </m:ctrlPr>
                      </m:sSubSupPr>
                      <m:e>
                        <m:r>
                          <a:rPr lang="vi-VN" sz="2400" i="1" kern="100">
                            <a:solidFill>
                              <a:schemeClr val="tx1"/>
                            </a:solidFill>
                            <a:ea typeface="Arial" panose="020B0604020202020204" pitchFamily="34" charset="0"/>
                            <a:cs typeface="Times New Roman" panose="02020603050405020304" pitchFamily="18" charset="0"/>
                          </a:rPr>
                          <m:t>𝜎</m:t>
                        </m:r>
                      </m:e>
                      <m:sub>
                        <m:r>
                          <a:rPr lang="vi-VN" sz="2400" i="1" kern="100">
                            <a:solidFill>
                              <a:schemeClr val="tx1"/>
                            </a:solidFill>
                            <a:ea typeface="Arial" panose="020B0604020202020204" pitchFamily="34" charset="0"/>
                            <a:cs typeface="Times New Roman" panose="02020603050405020304" pitchFamily="18" charset="0"/>
                          </a:rPr>
                          <m:t>𝑘</m:t>
                        </m:r>
                      </m:sub>
                      <m:sup>
                        <m:r>
                          <a:rPr lang="vi-VN" sz="2400" i="1" kern="100">
                            <a:solidFill>
                              <a:schemeClr val="tx1"/>
                            </a:solidFill>
                            <a:ea typeface="Arial" panose="020B0604020202020204" pitchFamily="34" charset="0"/>
                            <a:cs typeface="Times New Roman" panose="02020603050405020304" pitchFamily="18" charset="0"/>
                          </a:rPr>
                          <m:t>2</m:t>
                        </m:r>
                      </m:sup>
                    </m:sSubSup>
                  </m:oMath>
                </a14:m>
                <a:r>
                  <a:rPr lang="vi-VN" sz="2400" dirty="0">
                    <a:solidFill>
                      <a:schemeClr val="tx1"/>
                    </a:solidFill>
                  </a:rPr>
                  <a:t>= </a:t>
                </a:r>
                <a14:m>
                  <m:oMath xmlns:m="http://schemas.openxmlformats.org/officeDocument/2006/math">
                    <m:nary>
                      <m:naryPr>
                        <m:chr m:val="∑"/>
                        <m:limLoc m:val="undOvr"/>
                        <m:grow m:val="on"/>
                        <m:ctrlPr>
                          <a:rPr lang="vi-VN" sz="2400" i="1">
                            <a:solidFill>
                              <a:schemeClr val="tx1"/>
                            </a:solidFill>
                          </a:rPr>
                        </m:ctrlPr>
                      </m:naryPr>
                      <m:sub>
                        <m:r>
                          <a:rPr lang="vi-VN" sz="2400" i="1">
                            <a:solidFill>
                              <a:schemeClr val="tx1"/>
                            </a:solidFill>
                          </a:rPr>
                          <m:t>𝑘</m:t>
                        </m:r>
                        <m:r>
                          <a:rPr lang="vi-VN" sz="2400" i="1">
                            <a:solidFill>
                              <a:schemeClr val="tx1"/>
                            </a:solidFill>
                          </a:rPr>
                          <m:t>=1</m:t>
                        </m:r>
                      </m:sub>
                      <m:sup>
                        <m:r>
                          <a:rPr lang="vi-VN" sz="2400" i="1">
                            <a:solidFill>
                              <a:schemeClr val="tx1"/>
                            </a:solidFill>
                          </a:rPr>
                          <m:t>𝐶</m:t>
                        </m:r>
                      </m:sup>
                      <m:e>
                        <m:r>
                          <a:rPr lang="vi-VN" sz="2400" i="1">
                            <a:solidFill>
                              <a:schemeClr val="tx1"/>
                            </a:solidFill>
                          </a:rPr>
                          <m:t> </m:t>
                        </m:r>
                      </m:e>
                    </m:nary>
                  </m:oMath>
                </a14:m>
                <a:r>
                  <a:rPr lang="vi-VN" sz="2400" dirty="0">
                    <a:solidFill>
                      <a:schemeClr val="tx1"/>
                    </a:solidFill>
                  </a:rPr>
                  <a:t>trace(</a:t>
                </a:r>
                <a14:m>
                  <m:oMath xmlns:m="http://schemas.openxmlformats.org/officeDocument/2006/math">
                    <m:sSup>
                      <m:sSupPr>
                        <m:ctrlPr>
                          <a:rPr lang="en-US" sz="2400" i="1" dirty="0">
                            <a:solidFill>
                              <a:schemeClr val="tx1"/>
                            </a:solidFill>
                          </a:rPr>
                        </m:ctrlPr>
                      </m:sSupPr>
                      <m:e>
                        <m:r>
                          <a:rPr lang="en-US" sz="2400" b="0" i="1" dirty="0" smtClean="0">
                            <a:solidFill>
                              <a:schemeClr val="tx1"/>
                            </a:solidFill>
                          </a:rPr>
                          <m:t>𝑊</m:t>
                        </m:r>
                      </m:e>
                      <m:sup>
                        <m:r>
                          <a:rPr lang="en-US" sz="2400" i="1" dirty="0">
                            <a:solidFill>
                              <a:schemeClr val="tx1"/>
                            </a:solidFill>
                          </a:rPr>
                          <m:t>𝑇</m:t>
                        </m:r>
                      </m:sup>
                    </m:sSup>
                    <m:r>
                      <a:rPr lang="en-US" sz="2400" i="1" dirty="0">
                        <a:solidFill>
                          <a:schemeClr val="tx1"/>
                        </a:solidFill>
                      </a:rPr>
                      <m:t> </m:t>
                    </m:r>
                    <m:d>
                      <m:dPr>
                        <m:ctrlPr>
                          <a:rPr lang="en-US" sz="2400" i="1" dirty="0">
                            <a:solidFill>
                              <a:schemeClr val="tx1"/>
                            </a:solidFill>
                          </a:rPr>
                        </m:ctrlPr>
                      </m:dPr>
                      <m:e>
                        <m:sSub>
                          <m:sSubPr>
                            <m:ctrlPr>
                              <a:rPr lang="en-US" sz="2400" i="1" dirty="0">
                                <a:solidFill>
                                  <a:schemeClr val="tx1"/>
                                </a:solidFill>
                              </a:rPr>
                            </m:ctrlPr>
                          </m:sSubPr>
                          <m:e>
                            <m:r>
                              <a:rPr lang="en-US" sz="2400" b="0" i="1" dirty="0" smtClean="0">
                                <a:solidFill>
                                  <a:schemeClr val="tx1"/>
                                </a:solidFill>
                              </a:rPr>
                              <m:t>𝑋</m:t>
                            </m:r>
                          </m:e>
                          <m:sub>
                            <m:r>
                              <a:rPr lang="en-US" sz="2400" i="1" dirty="0">
                                <a:solidFill>
                                  <a:schemeClr val="tx1"/>
                                </a:solidFill>
                              </a:rPr>
                              <m:t>𝑘</m:t>
                            </m:r>
                          </m:sub>
                        </m:sSub>
                        <m:r>
                          <a:rPr lang="en-US" sz="2400" dirty="0">
                            <a:solidFill>
                              <a:schemeClr val="tx1"/>
                            </a:solidFill>
                          </a:rPr>
                          <m:t>−</m:t>
                        </m:r>
                        <m:sSub>
                          <m:sSubPr>
                            <m:ctrlPr>
                              <a:rPr lang="en-US" sz="2400" i="1" dirty="0">
                                <a:solidFill>
                                  <a:schemeClr val="tx1"/>
                                </a:solidFill>
                              </a:rPr>
                            </m:ctrlPr>
                          </m:sSubPr>
                          <m:e>
                            <m:r>
                              <a:rPr lang="en-US" sz="2400" b="0" i="1" dirty="0" smtClean="0">
                                <a:solidFill>
                                  <a:schemeClr val="tx1"/>
                                </a:solidFill>
                              </a:rPr>
                              <m:t>𝑀</m:t>
                            </m:r>
                          </m:e>
                          <m:sub>
                            <m:r>
                              <a:rPr lang="en-US" sz="2400" i="1" dirty="0">
                                <a:solidFill>
                                  <a:schemeClr val="tx1"/>
                                </a:solidFill>
                              </a:rPr>
                              <m:t>𝑘</m:t>
                            </m:r>
                          </m:sub>
                        </m:sSub>
                      </m:e>
                    </m:d>
                    <m:sSup>
                      <m:sSupPr>
                        <m:ctrlPr>
                          <a:rPr lang="en-US" sz="2400" i="1" dirty="0" smtClean="0">
                            <a:solidFill>
                              <a:schemeClr val="tx1"/>
                            </a:solidFill>
                          </a:rPr>
                        </m:ctrlPr>
                      </m:sSupPr>
                      <m:e>
                        <m:d>
                          <m:dPr>
                            <m:ctrlPr>
                              <a:rPr lang="en-US" sz="2400" i="1" dirty="0">
                                <a:solidFill>
                                  <a:schemeClr val="tx1"/>
                                </a:solidFill>
                              </a:rPr>
                            </m:ctrlPr>
                          </m:dPr>
                          <m:e>
                            <m:sSub>
                              <m:sSubPr>
                                <m:ctrlPr>
                                  <a:rPr lang="en-US" sz="2400" i="1" dirty="0">
                                    <a:solidFill>
                                      <a:schemeClr val="tx1"/>
                                    </a:solidFill>
                                  </a:rPr>
                                </m:ctrlPr>
                              </m:sSubPr>
                              <m:e>
                                <m:r>
                                  <a:rPr lang="en-US" sz="2400" b="0" i="1" dirty="0" smtClean="0">
                                    <a:solidFill>
                                      <a:schemeClr val="tx1"/>
                                    </a:solidFill>
                                  </a:rPr>
                                  <m:t>𝑋</m:t>
                                </m:r>
                              </m:e>
                              <m:sub>
                                <m:r>
                                  <a:rPr lang="en-US" sz="2400" i="1" dirty="0">
                                    <a:solidFill>
                                      <a:schemeClr val="tx1"/>
                                    </a:solidFill>
                                  </a:rPr>
                                  <m:t>𝑘</m:t>
                                </m:r>
                              </m:sub>
                            </m:sSub>
                            <m:r>
                              <a:rPr lang="en-US" sz="2400" dirty="0">
                                <a:solidFill>
                                  <a:schemeClr val="tx1"/>
                                </a:solidFill>
                              </a:rPr>
                              <m:t>−</m:t>
                            </m:r>
                            <m:sSub>
                              <m:sSubPr>
                                <m:ctrlPr>
                                  <a:rPr lang="en-US" sz="2400" i="1" dirty="0">
                                    <a:solidFill>
                                      <a:schemeClr val="tx1"/>
                                    </a:solidFill>
                                  </a:rPr>
                                </m:ctrlPr>
                              </m:sSubPr>
                              <m:e>
                                <m:r>
                                  <a:rPr lang="en-US" sz="2400" b="0" i="1" dirty="0" smtClean="0">
                                    <a:solidFill>
                                      <a:schemeClr val="tx1"/>
                                    </a:solidFill>
                                  </a:rPr>
                                  <m:t>𝑀</m:t>
                                </m:r>
                              </m:e>
                              <m:sub>
                                <m:r>
                                  <a:rPr lang="en-US" sz="2400" i="1" dirty="0">
                                    <a:solidFill>
                                      <a:schemeClr val="tx1"/>
                                    </a:solidFill>
                                  </a:rPr>
                                  <m:t>𝑘</m:t>
                                </m:r>
                              </m:sub>
                            </m:sSub>
                          </m:e>
                        </m:d>
                      </m:e>
                      <m:sup>
                        <m:r>
                          <a:rPr lang="en-US" sz="2400" i="1" dirty="0">
                            <a:solidFill>
                              <a:schemeClr val="tx1"/>
                            </a:solidFill>
                          </a:rPr>
                          <m:t>𝑇</m:t>
                        </m:r>
                      </m:sup>
                    </m:sSup>
                    <m:r>
                      <m:rPr>
                        <m:sty m:val="p"/>
                      </m:rPr>
                      <a:rPr lang="en-US" sz="2400" b="0" i="0" dirty="0" smtClean="0">
                        <a:solidFill>
                          <a:schemeClr val="tx1"/>
                        </a:solidFill>
                      </a:rPr>
                      <m:t>W</m:t>
                    </m:r>
                  </m:oMath>
                </a14:m>
                <a:r>
                  <a:rPr lang="en-US" sz="2400" dirty="0">
                    <a:solidFill>
                      <a:schemeClr val="tx1"/>
                    </a:solidFill>
                  </a:rPr>
                  <a:t>)</a:t>
                </a:r>
              </a:p>
              <a:p>
                <a:pPr algn="just">
                  <a:lnSpc>
                    <a:spcPct val="107000"/>
                  </a:lnSpc>
                  <a:spcAft>
                    <a:spcPts val="800"/>
                  </a:spcAft>
                </a:pPr>
                <a:r>
                  <a:rPr lang="en-US" sz="2400" dirty="0">
                    <a:solidFill>
                      <a:schemeClr val="tx1"/>
                    </a:solidFill>
                  </a:rPr>
                  <a:t>		=trace (</a:t>
                </a:r>
                <a14:m>
                  <m:oMath xmlns:m="http://schemas.openxmlformats.org/officeDocument/2006/math">
                    <m:sSup>
                      <m:sSupPr>
                        <m:ctrlPr>
                          <a:rPr lang="en-US" sz="2400" i="1" dirty="0" smtClean="0">
                            <a:solidFill>
                              <a:schemeClr val="tx1"/>
                            </a:solidFill>
                            <a:latin typeface="Cambria Math" panose="02040503050406030204" pitchFamily="18" charset="0"/>
                          </a:rPr>
                        </m:ctrlPr>
                      </m:sSupPr>
                      <m:e>
                        <m:r>
                          <a:rPr lang="en-US" sz="2400" b="0" i="1" dirty="0" smtClean="0">
                            <a:solidFill>
                              <a:schemeClr val="tx1"/>
                            </a:solidFill>
                            <a:latin typeface="Cambria Math" panose="02040503050406030204" pitchFamily="18" charset="0"/>
                          </a:rPr>
                          <m:t>𝑊</m:t>
                        </m:r>
                      </m:e>
                      <m:sup>
                        <m:r>
                          <a:rPr lang="en-US" sz="2400" i="1" dirty="0">
                            <a:solidFill>
                              <a:schemeClr val="tx1"/>
                            </a:solidFill>
                            <a:latin typeface="Cambria Math" panose="02040503050406030204" pitchFamily="18" charset="0"/>
                          </a:rPr>
                          <m:t>𝑇</m:t>
                        </m:r>
                      </m:sup>
                    </m:sSup>
                  </m:oMath>
                </a14:m>
                <a:r>
                  <a:rPr lang="vi-VN" sz="2400" kern="100" dirty="0">
                    <a:solidFill>
                      <a:schemeClr val="tx1"/>
                    </a:solidFill>
                    <a:ea typeface="Times New Roman" panose="02020603050405020304" pitchFamily="18" charset="0"/>
                    <a:cs typeface="Times New Roman" panose="02020603050405020304" pitchFamily="18" charset="0"/>
                  </a:rPr>
                  <a:t> </a:t>
                </a:r>
                <a14:m>
                  <m:oMath xmlns:m="http://schemas.openxmlformats.org/officeDocument/2006/math">
                    <m:sSub>
                      <m:sSubPr>
                        <m:ctrlPr>
                          <a:rPr lang="vi-VN" sz="2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sz="2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vi-VN" sz="2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sub>
                    </m:sSub>
                    <m:r>
                      <m:rPr>
                        <m:sty m:val="p"/>
                      </m:rPr>
                      <a:rPr lang="vi-VN" sz="2400" b="0" i="0"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W</m:t>
                    </m:r>
                    <m:r>
                      <a:rPr lang="vi-VN" sz="2400" b="0" i="0"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oMath>
                </a14:m>
                <a:endParaRPr lang="vi-VN" sz="2400" dirty="0">
                  <a:solidFill>
                    <a:schemeClr val="tx1"/>
                  </a:solidFill>
                </a:endParaRPr>
              </a:p>
              <a:p>
                <a:pPr algn="just">
                  <a:lnSpc>
                    <a:spcPct val="107000"/>
                  </a:lnSpc>
                  <a:spcAft>
                    <a:spcPts val="800"/>
                  </a:spcAft>
                </a:pPr>
                <a:r>
                  <a:rPr lang="vi-VN" sz="2400" dirty="0">
                    <a:solidFill>
                      <a:schemeClr val="tx1"/>
                    </a:solidFill>
                  </a:rPr>
                  <a:t>Với:</a:t>
                </a:r>
              </a:p>
              <a:p>
                <a:pPr algn="just">
                  <a:lnSpc>
                    <a:spcPct val="107000"/>
                  </a:lnSpc>
                  <a:spcAft>
                    <a:spcPts val="800"/>
                  </a:spcAft>
                </a:pPr>
                <a14:m>
                  <m:oMath xmlns:m="http://schemas.openxmlformats.org/officeDocument/2006/math">
                    <m:sSub>
                      <m:sSubPr>
                        <m:ctrlPr>
                          <a:rPr lang="vi-VN" sz="240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vi-VN" sz="2400" b="0" i="1" kern="10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𝑆</m:t>
                        </m:r>
                      </m:e>
                      <m:sub>
                        <m:r>
                          <a:rPr lang="vi-VN" sz="2400" i="1" kern="1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𝑤</m:t>
                        </m:r>
                      </m:sub>
                    </m:sSub>
                  </m:oMath>
                </a14:m>
                <a:r>
                  <a:rPr lang="vi-VN" sz="2400" dirty="0">
                    <a:solidFill>
                      <a:schemeClr val="tx1"/>
                    </a:solidFill>
                  </a:rPr>
                  <a:t>= </a:t>
                </a:r>
                <a14:m>
                  <m:oMath xmlns:m="http://schemas.openxmlformats.org/officeDocument/2006/math">
                    <m:nary>
                      <m:naryPr>
                        <m:chr m:val="∑"/>
                        <m:limLoc m:val="undOvr"/>
                        <m:grow m:val="on"/>
                        <m:ctrlPr>
                          <a:rPr lang="vi-VN" sz="2400" i="1">
                            <a:solidFill>
                              <a:schemeClr val="tx1"/>
                            </a:solidFill>
                            <a:latin typeface="Cambria Math" panose="02040503050406030204" pitchFamily="18" charset="0"/>
                          </a:rPr>
                        </m:ctrlPr>
                      </m:naryPr>
                      <m:sub>
                        <m:r>
                          <a:rPr lang="vi-VN" sz="2400" i="1">
                            <a:solidFill>
                              <a:schemeClr val="tx1"/>
                            </a:solidFill>
                            <a:latin typeface="Cambria Math" panose="02040503050406030204" pitchFamily="18" charset="0"/>
                          </a:rPr>
                          <m:t>𝑘</m:t>
                        </m:r>
                        <m:r>
                          <a:rPr lang="vi-VN" sz="2400" i="1">
                            <a:solidFill>
                              <a:schemeClr val="tx1"/>
                            </a:solidFill>
                            <a:latin typeface="Cambria Math" panose="02040503050406030204" pitchFamily="18" charset="0"/>
                          </a:rPr>
                          <m:t>=1</m:t>
                        </m:r>
                      </m:sub>
                      <m:sup>
                        <m:r>
                          <a:rPr lang="vi-VN" sz="2400" i="1">
                            <a:solidFill>
                              <a:schemeClr val="tx1"/>
                            </a:solidFill>
                            <a:latin typeface="Cambria Math" panose="02040503050406030204" pitchFamily="18" charset="0"/>
                          </a:rPr>
                          <m:t>𝐶</m:t>
                        </m:r>
                      </m:sup>
                      <m:e>
                        <m:r>
                          <a:rPr lang="vi-VN" sz="2400" i="1">
                            <a:solidFill>
                              <a:schemeClr val="tx1"/>
                            </a:solidFill>
                            <a:latin typeface="Cambria Math" panose="02040503050406030204" pitchFamily="18" charset="0"/>
                          </a:rPr>
                          <m:t> </m:t>
                        </m:r>
                      </m:e>
                    </m:nary>
                  </m:oMath>
                </a14:m>
                <a:r>
                  <a:rPr lang="vi-VN" sz="2400" kern="100" dirty="0">
                    <a:solidFill>
                      <a:schemeClr val="tx1"/>
                    </a:solidFill>
                    <a:ea typeface="Arial" panose="020B0604020202020204" pitchFamily="34" charset="0"/>
                    <a:cs typeface="Times New Roman" panose="02020603050405020304" pitchFamily="18" charset="0"/>
                  </a:rPr>
                  <a:t> </a:t>
                </a:r>
                <a14:m>
                  <m:oMath xmlns:m="http://schemas.openxmlformats.org/officeDocument/2006/math">
                    <m:sSubSup>
                      <m:sSubSupPr>
                        <m:ctrlP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SupPr>
                      <m:e>
                        <m:d>
                          <m:dPr>
                            <m:begChr m:val="‖"/>
                            <m:endChr m:val="‖"/>
                            <m:ctrlP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dPr>
                          <m:e>
                            <m:sSub>
                              <m:sSubPr>
                                <m:ctrlP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Pr>
                              <m:e>
                                <m:r>
                                  <a:rPr lang="vi-VN" sz="2400" b="0" i="1" kern="100" smtClean="0">
                                    <a:solidFill>
                                      <a:schemeClr val="tx1"/>
                                    </a:solidFill>
                                    <a:latin typeface="Cambria Math" panose="02040503050406030204" pitchFamily="18" charset="0"/>
                                    <a:ea typeface="Arial" panose="020B0604020202020204" pitchFamily="34" charset="0"/>
                                    <a:cs typeface="Times New Roman" panose="02020603050405020304" pitchFamily="18" charset="0"/>
                                  </a:rPr>
                                  <m:t>𝑋</m:t>
                                </m:r>
                              </m:e>
                              <m:sub>
                                <m:r>
                                  <a:rPr lang="vi-VN" sz="2400" b="0" i="1" kern="100" smtClean="0">
                                    <a:solidFill>
                                      <a:schemeClr val="tx1"/>
                                    </a:solidFill>
                                    <a:latin typeface="Cambria Math" panose="02040503050406030204" pitchFamily="18" charset="0"/>
                                    <a:ea typeface="Arial" panose="020B0604020202020204" pitchFamily="34" charset="0"/>
                                    <a:cs typeface="Times New Roman" panose="02020603050405020304" pitchFamily="18" charset="0"/>
                                  </a:rPr>
                                  <m:t>𝑘</m:t>
                                </m:r>
                              </m:sub>
                            </m:sSub>
                            <m: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m:t>
                            </m:r>
                            <m:sSub>
                              <m:sSubPr>
                                <m:ctrlP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ctrlPr>
                              </m:sSubPr>
                              <m:e>
                                <m:r>
                                  <a:rPr lang="vi-VN" sz="2400" b="0" i="1" kern="100" smtClean="0">
                                    <a:solidFill>
                                      <a:schemeClr val="tx1"/>
                                    </a:solidFill>
                                    <a:latin typeface="Cambria Math" panose="02040503050406030204" pitchFamily="18" charset="0"/>
                                    <a:ea typeface="Arial" panose="020B0604020202020204" pitchFamily="34" charset="0"/>
                                    <a:cs typeface="Times New Roman" panose="02020603050405020304" pitchFamily="18" charset="0"/>
                                  </a:rPr>
                                  <m:t>𝑀</m:t>
                                </m:r>
                              </m:e>
                              <m:sub>
                                <m: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𝑘</m:t>
                                </m:r>
                              </m:sub>
                            </m:sSub>
                          </m:e>
                        </m:d>
                      </m:e>
                      <m:sub>
                        <m: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𝐹</m:t>
                        </m:r>
                      </m:sub>
                      <m:sup>
                        <m:r>
                          <a:rPr lang="vi-VN" sz="2400" i="1" kern="100">
                            <a:solidFill>
                              <a:schemeClr val="tx1"/>
                            </a:solidFill>
                            <a:latin typeface="Cambria Math" panose="02040503050406030204" pitchFamily="18" charset="0"/>
                            <a:ea typeface="Arial" panose="020B0604020202020204" pitchFamily="34" charset="0"/>
                            <a:cs typeface="Times New Roman" panose="02020603050405020304" pitchFamily="18" charset="0"/>
                          </a:rPr>
                          <m:t>2</m:t>
                        </m:r>
                      </m:sup>
                    </m:sSubSup>
                  </m:oMath>
                </a14:m>
                <a:r>
                  <a:rPr lang="vi-VN" sz="2400" dirty="0">
                    <a:solidFill>
                      <a:schemeClr val="tx1"/>
                    </a:solidFill>
                  </a:rPr>
                  <a:t>= </a:t>
                </a:r>
                <a14:m>
                  <m:oMath xmlns:m="http://schemas.openxmlformats.org/officeDocument/2006/math">
                    <m:nary>
                      <m:naryPr>
                        <m:chr m:val="∑"/>
                        <m:limLoc m:val="undOvr"/>
                        <m:grow m:val="on"/>
                        <m:ctrlPr>
                          <a:rPr lang="vi-VN" sz="2400" i="1">
                            <a:solidFill>
                              <a:schemeClr val="tx1"/>
                            </a:solidFill>
                            <a:latin typeface="Cambria Math" panose="02040503050406030204" pitchFamily="18" charset="0"/>
                          </a:rPr>
                        </m:ctrlPr>
                      </m:naryPr>
                      <m:sub>
                        <m:r>
                          <a:rPr lang="vi-VN" sz="2400" i="1">
                            <a:solidFill>
                              <a:schemeClr val="tx1"/>
                            </a:solidFill>
                            <a:latin typeface="Cambria Math" panose="02040503050406030204" pitchFamily="18" charset="0"/>
                          </a:rPr>
                          <m:t>𝑘</m:t>
                        </m:r>
                        <m:r>
                          <a:rPr lang="vi-VN" sz="2400" i="1">
                            <a:solidFill>
                              <a:schemeClr val="tx1"/>
                            </a:solidFill>
                            <a:latin typeface="Cambria Math" panose="02040503050406030204" pitchFamily="18" charset="0"/>
                          </a:rPr>
                          <m:t>=1</m:t>
                        </m:r>
                      </m:sub>
                      <m:sup>
                        <m:r>
                          <a:rPr lang="vi-VN" sz="2400" b="0" i="1" smtClean="0">
                            <a:solidFill>
                              <a:schemeClr val="tx1"/>
                            </a:solidFill>
                            <a:latin typeface="Cambria Math" panose="02040503050406030204" pitchFamily="18" charset="0"/>
                          </a:rPr>
                          <m:t>𝐶</m:t>
                        </m:r>
                      </m:sup>
                      <m:e>
                        <m:r>
                          <a:rPr lang="vi-VN" sz="2400" i="1">
                            <a:solidFill>
                              <a:schemeClr val="tx1"/>
                            </a:solidFill>
                            <a:latin typeface="Cambria Math" panose="02040503050406030204" pitchFamily="18" charset="0"/>
                          </a:rPr>
                          <m:t> </m:t>
                        </m:r>
                      </m:e>
                    </m:nary>
                    <m:r>
                      <a:rPr lang="vi-VN" sz="2400" i="1">
                        <a:solidFill>
                          <a:schemeClr val="tx1"/>
                        </a:solidFill>
                        <a:latin typeface="Cambria Math" panose="02040503050406030204" pitchFamily="18" charset="0"/>
                      </a:rPr>
                      <m:t> </m:t>
                    </m:r>
                    <m:nary>
                      <m:naryPr>
                        <m:chr m:val="∑"/>
                        <m:limLoc m:val="undOvr"/>
                        <m:grow m:val="on"/>
                        <m:supHide m:val="on"/>
                        <m:ctrlPr>
                          <a:rPr lang="vi-VN" sz="2400" i="1">
                            <a:solidFill>
                              <a:schemeClr val="tx1"/>
                            </a:solidFill>
                            <a:latin typeface="Cambria Math" panose="02040503050406030204" pitchFamily="18" charset="0"/>
                          </a:rPr>
                        </m:ctrlPr>
                      </m:naryPr>
                      <m:sub>
                        <m:r>
                          <a:rPr lang="vi-VN" sz="2400" i="1">
                            <a:solidFill>
                              <a:schemeClr val="tx1"/>
                            </a:solidFill>
                            <a:latin typeface="Cambria Math" panose="02040503050406030204" pitchFamily="18" charset="0"/>
                          </a:rPr>
                          <m:t>𝑛</m:t>
                        </m:r>
                        <m:r>
                          <a:rPr lang="vi-VN" sz="2400" i="1">
                            <a:solidFill>
                              <a:schemeClr val="tx1"/>
                            </a:solidFill>
                            <a:latin typeface="Cambria Math" panose="02040503050406030204" pitchFamily="18" charset="0"/>
                          </a:rPr>
                          <m:t>𝜖</m:t>
                        </m:r>
                        <m:sSub>
                          <m:sSubPr>
                            <m:ctrlPr>
                              <a:rPr lang="vi-VN" sz="2400" i="1">
                                <a:solidFill>
                                  <a:schemeClr val="tx1"/>
                                </a:solidFill>
                                <a:latin typeface="Cambria Math" panose="02040503050406030204" pitchFamily="18" charset="0"/>
                              </a:rPr>
                            </m:ctrlPr>
                          </m:sSubPr>
                          <m:e>
                            <m:r>
                              <a:rPr lang="vi-VN" sz="2400" i="1">
                                <a:solidFill>
                                  <a:schemeClr val="tx1"/>
                                </a:solidFill>
                                <a:latin typeface="Cambria Math" panose="02040503050406030204" pitchFamily="18" charset="0"/>
                              </a:rPr>
                              <m:t>𝑐</m:t>
                            </m:r>
                          </m:e>
                          <m:sub>
                            <m:r>
                              <a:rPr lang="vi-VN" sz="2400" i="1">
                                <a:solidFill>
                                  <a:schemeClr val="tx1"/>
                                </a:solidFill>
                                <a:latin typeface="Cambria Math" panose="02040503050406030204" pitchFamily="18" charset="0"/>
                              </a:rPr>
                              <m:t>𝑘</m:t>
                            </m:r>
                          </m:sub>
                        </m:sSub>
                        <m:r>
                          <a:rPr lang="vi-VN" sz="2400" i="1">
                            <a:solidFill>
                              <a:schemeClr val="tx1"/>
                            </a:solidFill>
                            <a:latin typeface="Cambria Math" panose="02040503050406030204" pitchFamily="18" charset="0"/>
                          </a:rPr>
                          <m:t> </m:t>
                        </m:r>
                      </m:sub>
                      <m:sup/>
                      <m:e>
                        <m:r>
                          <a:rPr lang="vi-VN" sz="2400" i="1">
                            <a:solidFill>
                              <a:schemeClr val="tx1"/>
                            </a:solidFill>
                            <a:latin typeface="Cambria Math" panose="02040503050406030204" pitchFamily="18" charset="0"/>
                          </a:rPr>
                          <m:t> </m:t>
                        </m:r>
                      </m:e>
                    </m:nary>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𝑛</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𝑚</m:t>
                            </m:r>
                          </m:e>
                          <m:sub>
                            <m:r>
                              <a:rPr lang="en-US" sz="2400" i="1" dirty="0">
                                <a:solidFill>
                                  <a:schemeClr val="tx1"/>
                                </a:solidFill>
                                <a:latin typeface="Cambria Math" panose="02040503050406030204" pitchFamily="18" charset="0"/>
                              </a:rPr>
                              <m:t>𝑘</m:t>
                            </m:r>
                          </m:sub>
                        </m:sSub>
                      </m:e>
                    </m:d>
                    <m:sSup>
                      <m:sSupPr>
                        <m:ctrlPr>
                          <a:rPr lang="en-US" sz="2400" i="1" dirty="0">
                            <a:solidFill>
                              <a:schemeClr val="tx1"/>
                            </a:solidFill>
                            <a:latin typeface="Cambria Math" panose="02040503050406030204" pitchFamily="18" charset="0"/>
                          </a:rPr>
                        </m:ctrlPr>
                      </m:sSupPr>
                      <m:e>
                        <m:d>
                          <m:dPr>
                            <m:ctrlPr>
                              <a:rPr lang="en-US" sz="2400" i="1" dirty="0">
                                <a:solidFill>
                                  <a:schemeClr val="tx1"/>
                                </a:solidFill>
                                <a:latin typeface="Cambria Math" panose="02040503050406030204" pitchFamily="18" charset="0"/>
                              </a:rPr>
                            </m:ctrlPr>
                          </m:dPr>
                          <m:e>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𝑥</m:t>
                                </m:r>
                              </m:e>
                              <m:sub>
                                <m:r>
                                  <a:rPr lang="en-US" sz="2400" b="0" i="1" dirty="0" smtClean="0">
                                    <a:solidFill>
                                      <a:schemeClr val="tx1"/>
                                    </a:solidFill>
                                    <a:latin typeface="Cambria Math" panose="02040503050406030204" pitchFamily="18" charset="0"/>
                                  </a:rPr>
                                  <m:t>𝑛</m:t>
                                </m:r>
                              </m:sub>
                            </m:sSub>
                            <m:r>
                              <a:rPr lang="en-US" sz="2400" dirty="0">
                                <a:solidFill>
                                  <a:schemeClr val="tx1"/>
                                </a:solidFill>
                                <a:latin typeface="Cambria Math" panose="02040503050406030204" pitchFamily="18" charset="0"/>
                              </a:rPr>
                              <m:t>−</m:t>
                            </m:r>
                            <m:sSub>
                              <m:sSubPr>
                                <m:ctrlPr>
                                  <a:rPr lang="en-US" sz="2400" i="1" dirty="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𝑚</m:t>
                                </m:r>
                              </m:e>
                              <m:sub>
                                <m:r>
                                  <a:rPr lang="en-US" sz="2400" i="1" dirty="0">
                                    <a:solidFill>
                                      <a:schemeClr val="tx1"/>
                                    </a:solidFill>
                                    <a:latin typeface="Cambria Math" panose="02040503050406030204" pitchFamily="18" charset="0"/>
                                  </a:rPr>
                                  <m:t>𝑘</m:t>
                                </m:r>
                              </m:sub>
                            </m:sSub>
                          </m:e>
                        </m:d>
                      </m:e>
                      <m:sup>
                        <m:r>
                          <a:rPr lang="en-US" sz="2400" i="1" dirty="0">
                            <a:solidFill>
                              <a:schemeClr val="tx1"/>
                            </a:solidFill>
                            <a:latin typeface="Cambria Math" panose="02040503050406030204" pitchFamily="18" charset="0"/>
                          </a:rPr>
                          <m:t>𝑇</m:t>
                        </m:r>
                      </m:sup>
                    </m:sSup>
                  </m:oMath>
                </a14:m>
                <a:endParaRPr lang="en-US" sz="2800" dirty="0">
                  <a:solidFill>
                    <a:schemeClr val="tx1"/>
                  </a:solidFill>
                  <a:ea typeface="Calibri" panose="020F0502020204030204" pitchFamily="34" charset="0"/>
                  <a:cs typeface="Times New Roman" panose="02020603050405020304" pitchFamily="18" charset="0"/>
                </a:endParaRPr>
              </a:p>
              <a:p>
                <a:pPr algn="just">
                  <a:lnSpc>
                    <a:spcPct val="107000"/>
                  </a:lnSpc>
                  <a:spcAft>
                    <a:spcPts val="800"/>
                  </a:spcAft>
                </a:pPr>
                <a:endParaRPr lang="vi-VN" sz="2800" dirty="0">
                  <a:solidFill>
                    <a:schemeClr val="tx1"/>
                  </a:solidFill>
                  <a:ea typeface="Calibri" panose="020F0502020204030204" pitchFamily="34" charset="0"/>
                  <a:cs typeface="Times New Roman" panose="02020603050405020304" pitchFamily="18" charset="0"/>
                </a:endParaRPr>
              </a:p>
              <a:p>
                <a:pPr algn="just">
                  <a:lnSpc>
                    <a:spcPct val="107000"/>
                  </a:lnSpc>
                  <a:spcAft>
                    <a:spcPts val="800"/>
                  </a:spcAft>
                </a:pPr>
                <a:endParaRPr lang="en-US" sz="2800" dirty="0">
                  <a:solidFill>
                    <a:schemeClr val="tx1"/>
                  </a:solidFill>
                  <a:ea typeface="Calibri" panose="020F0502020204030204" pitchFamily="34"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0" y="0"/>
                <a:ext cx="12192000" cy="6858000"/>
              </a:xfrm>
              <a:prstGeom prst="rect">
                <a:avLst/>
              </a:prstGeom>
              <a:blipFill>
                <a:blip r:embed="rId2"/>
                <a:stretch>
                  <a:fillRect l="-1000"/>
                </a:stretch>
              </a:blipFill>
              <a:ln>
                <a:noFill/>
              </a:ln>
            </p:spPr>
            <p:txBody>
              <a:bodyPr/>
              <a:lstStyle/>
              <a:p>
                <a:r>
                  <a:rPr lang="vi-VN">
                    <a:noFill/>
                  </a:rPr>
                  <a:t> </a:t>
                </a:r>
              </a:p>
            </p:txBody>
          </p:sp>
        </mc:Fallback>
      </mc:AlternateContent>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3380" y="5354453"/>
            <a:ext cx="1129520" cy="1927594"/>
          </a:xfrm>
          <a:prstGeom prst="rect">
            <a:avLst/>
          </a:prstGeom>
        </p:spPr>
      </p:pic>
      <p:sp>
        <p:nvSpPr>
          <p:cNvPr id="12" name="TextBox 11"/>
          <p:cNvSpPr txBox="1"/>
          <p:nvPr/>
        </p:nvSpPr>
        <p:spPr>
          <a:xfrm>
            <a:off x="3334870" y="628953"/>
            <a:ext cx="5522259" cy="769441"/>
          </a:xfrm>
          <a:prstGeom prst="rect">
            <a:avLst/>
          </a:prstGeom>
          <a:noFill/>
        </p:spPr>
        <p:txBody>
          <a:bodyPr wrap="square" rtlCol="0">
            <a:spAutoFit/>
          </a:bodyPr>
          <a:lstStyle/>
          <a:p>
            <a:pPr algn="ctr"/>
            <a:r>
              <a:rPr lang="en-US" sz="4400" b="1" dirty="0">
                <a:latin typeface="Arial" panose="020B0604020202020204" pitchFamily="34" charset="0"/>
                <a:cs typeface="Arial" panose="020B0604020202020204" pitchFamily="34" charset="0"/>
              </a:rPr>
              <a:t>Within-class </a:t>
            </a:r>
            <a:r>
              <a:rPr lang="en-US" sz="4400" b="1" dirty="0" err="1">
                <a:latin typeface="Arial" panose="020B0604020202020204" pitchFamily="34" charset="0"/>
                <a:cs typeface="Arial" panose="020B0604020202020204" pitchFamily="34" charset="0"/>
              </a:rPr>
              <a:t>nhỏ</a:t>
            </a:r>
            <a:endParaRPr lang="vi-VN" sz="4400" b="1" dirty="0">
              <a:ln w="12700">
                <a:solidFill>
                  <a:schemeClr val="tx1"/>
                </a:solidFill>
              </a:ln>
              <a:solidFill>
                <a:srgbClr val="473A2C"/>
              </a:solidFill>
              <a:latin typeface="Arial" panose="020B0604020202020204" pitchFamily="34" charset="0"/>
              <a:cs typeface="Arial" panose="020B0604020202020204" pitchFamily="34"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5392" y="4262712"/>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15</a:t>
            </a:fld>
            <a:endParaRPr lang="vi-VN"/>
          </a:p>
        </p:txBody>
      </p:sp>
      <p:sp>
        <p:nvSpPr>
          <p:cNvPr id="7" name="TextBox 6"/>
          <p:cNvSpPr txBox="1"/>
          <p:nvPr/>
        </p:nvSpPr>
        <p:spPr>
          <a:xfrm>
            <a:off x="102511" y="4471775"/>
            <a:ext cx="11508083" cy="882678"/>
          </a:xfrm>
          <a:prstGeom prst="rect">
            <a:avLst/>
          </a:prstGeom>
          <a:noFill/>
        </p:spPr>
        <p:txBody>
          <a:bodyPr wrap="square" rtlCol="0">
            <a:spAutoFit/>
          </a:bodyPr>
          <a:lstStyle/>
          <a:p>
            <a:pPr algn="just">
              <a:lnSpc>
                <a:spcPct val="107000"/>
              </a:lnSpc>
              <a:spcAft>
                <a:spcPts val="800"/>
              </a:spcAft>
            </a:pPr>
            <a:r>
              <a:rPr lang="vi-VN" sz="2400" dirty="0"/>
              <a:t>và nó có thể được coi là </a:t>
            </a:r>
            <a:r>
              <a:rPr lang="vi-VN" sz="2400" b="1" dirty="0"/>
              <a:t>within-class covariance matrix của multi-class LDA</a:t>
            </a:r>
            <a:r>
              <a:rPr lang="vi-VN" sz="2400" dirty="0"/>
              <a:t>. Ma trận SB này là một ma trận nửa xác định dương theo định nghĩa.</a:t>
            </a:r>
            <a:endParaRPr lang="en-US" sz="24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02580741"/>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a:t>Between-class </a:t>
            </a:r>
            <a:r>
              <a:rPr lang="en-US" sz="4400" b="1" dirty="0" err="1"/>
              <a:t>lớn</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16</a:t>
            </a:fld>
            <a:endParaRPr lang="vi-VN"/>
          </a:p>
        </p:txBody>
      </p:sp>
      <mc:AlternateContent xmlns:mc="http://schemas.openxmlformats.org/markup-compatibility/2006">
        <mc:Choice xmlns:a14="http://schemas.microsoft.com/office/drawing/2010/main" Requires="a14">
          <p:sp>
            <p:nvSpPr>
              <p:cNvPr id="13" name="TextBox 12"/>
              <p:cNvSpPr txBox="1"/>
              <p:nvPr/>
            </p:nvSpPr>
            <p:spPr>
              <a:xfrm>
                <a:off x="102511" y="1349960"/>
                <a:ext cx="11508083" cy="2150910"/>
              </a:xfrm>
              <a:prstGeom prst="rect">
                <a:avLst/>
              </a:prstGeom>
              <a:noFill/>
            </p:spPr>
            <p:txBody>
              <a:bodyPr wrap="square" rtlCol="0">
                <a:spAutoFit/>
              </a:bodyPr>
              <a:lstStyle/>
              <a:p>
                <a:pPr algn="just">
                  <a:lnSpc>
                    <a:spcPct val="107000"/>
                  </a:lnSpc>
                  <a:spcAft>
                    <a:spcPts val="800"/>
                  </a:spcAft>
                </a:pPr>
                <a:r>
                  <a:rPr lang="vi-VN" sz="2400" dirty="0"/>
                  <a:t>Việc betwwen-class lớn, như đã đề cập, có thể đạt được nếu tất cả các điểm trong không gian mới đều xa vector kỳ vọng chung e. Việc này cũng có thể đạt được nếu các vector kỳ vọng của mỗi class xa các vector kỳ vọng chung (trong không gian mới). Vậy ta có thể định nghĩa đại lượng between-class như sau:</a:t>
                </a:r>
              </a:p>
              <a:p>
                <a:pPr algn="just">
                  <a:lnSpc>
                    <a:spcPct val="107000"/>
                  </a:lnSpc>
                  <a:spcAft>
                    <a:spcPts val="800"/>
                  </a:spcAft>
                </a:pPr>
                <a14:m>
                  <m:oMath xmlns:m="http://schemas.openxmlformats.org/officeDocument/2006/math">
                    <m:sSub>
                      <m:sSubPr>
                        <m:ctrlPr>
                          <a:rPr lang="en-US" sz="2400" i="1" dirty="0" smtClean="0">
                            <a:solidFill>
                              <a:schemeClr val="tx1"/>
                            </a:solidFill>
                            <a:latin typeface="Cambria Math" panose="02040503050406030204" pitchFamily="18" charset="0"/>
                          </a:rPr>
                        </m:ctrlPr>
                      </m:sSubPr>
                      <m:e>
                        <m:r>
                          <a:rPr lang="en-US" sz="2400" b="0" i="1" dirty="0" smtClean="0">
                            <a:solidFill>
                              <a:schemeClr val="tx1"/>
                            </a:solidFill>
                            <a:latin typeface="Cambria Math" panose="02040503050406030204" pitchFamily="18" charset="0"/>
                          </a:rPr>
                          <m:t>𝑆</m:t>
                        </m:r>
                      </m:e>
                      <m:sub>
                        <m:r>
                          <a:rPr lang="en-US" sz="2400" i="1" dirty="0">
                            <a:solidFill>
                              <a:schemeClr val="tx1"/>
                            </a:solidFill>
                            <a:latin typeface="Cambria Math" panose="02040503050406030204" pitchFamily="18" charset="0"/>
                          </a:rPr>
                          <m:t>𝐵</m:t>
                        </m:r>
                      </m:sub>
                    </m:sSub>
                  </m:oMath>
                </a14:m>
                <a:r>
                  <a:rPr lang="en-US" sz="2400" dirty="0">
                    <a:latin typeface="Arial" panose="020B0604020202020204" pitchFamily="34" charset="0"/>
                    <a:ea typeface="Calibri" panose="020F0502020204030204" pitchFamily="34" charset="0"/>
                    <a:cs typeface="Arial" panose="020B0604020202020204" pitchFamily="34" charset="0"/>
                  </a:rPr>
                  <a:t>=</a:t>
                </a:r>
                <a:r>
                  <a:rPr lang="vi-VN" sz="2400" dirty="0">
                    <a:latin typeface="Arial" panose="020B0604020202020204" pitchFamily="34" charset="0"/>
                    <a:cs typeface="Arial" panose="020B0604020202020204" pitchFamily="34" charset="0"/>
                  </a:rPr>
                  <a:t> </a:t>
                </a:r>
                <a14:m>
                  <m:oMath xmlns:m="http://schemas.openxmlformats.org/officeDocument/2006/math">
                    <m:nary>
                      <m:naryPr>
                        <m:chr m:val="∑"/>
                        <m:limLoc m:val="undOvr"/>
                        <m:grow m:val="on"/>
                        <m:ctrlPr>
                          <a:rPr lang="vi-VN" sz="2400" i="1">
                            <a:latin typeface="Cambria Math" panose="02040503050406030204" pitchFamily="18" charset="0"/>
                          </a:rPr>
                        </m:ctrlPr>
                      </m:naryPr>
                      <m:sub>
                        <m:r>
                          <a:rPr lang="vi-VN" sz="2400" i="1">
                            <a:latin typeface="Cambria Math" panose="02040503050406030204" pitchFamily="18" charset="0"/>
                          </a:rPr>
                          <m:t>𝑘</m:t>
                        </m:r>
                        <m:r>
                          <a:rPr lang="vi-VN" sz="2400" i="1">
                            <a:latin typeface="Cambria Math" panose="02040503050406030204" pitchFamily="18" charset="0"/>
                          </a:rPr>
                          <m:t>=1</m:t>
                        </m:r>
                      </m:sub>
                      <m:sup>
                        <m:r>
                          <a:rPr lang="vi-VN" sz="2400" i="1">
                            <a:latin typeface="Cambria Math" panose="02040503050406030204" pitchFamily="18" charset="0"/>
                          </a:rPr>
                          <m:t>𝐶</m:t>
                        </m:r>
                      </m:sup>
                      <m:e>
                        <m:sSub>
                          <m:sSubPr>
                            <m:ctrlPr>
                              <a:rPr lang="vi-VN" sz="2400" i="1" kern="100">
                                <a:latin typeface="Cambria Math" panose="02040503050406030204" pitchFamily="18" charset="0"/>
                                <a:ea typeface="Arial" panose="020B0604020202020204" pitchFamily="34" charset="0"/>
                                <a:cs typeface="Times New Roman" panose="02020603050405020304" pitchFamily="18" charset="0"/>
                              </a:rPr>
                            </m:ctrlPr>
                          </m:sSubPr>
                          <m:e>
                            <m:r>
                              <a:rPr lang="vi-VN" sz="2400" b="0" i="1" kern="100" smtClean="0">
                                <a:latin typeface="Cambria Math" panose="02040503050406030204" pitchFamily="18" charset="0"/>
                                <a:ea typeface="Arial" panose="020B0604020202020204" pitchFamily="34" charset="0"/>
                                <a:cs typeface="Times New Roman" panose="02020603050405020304" pitchFamily="18" charset="0"/>
                              </a:rPr>
                              <m:t>𝑁</m:t>
                            </m:r>
                          </m:e>
                          <m:sub>
                            <m:r>
                              <a:rPr lang="vi-VN" sz="2400" i="1" kern="100">
                                <a:latin typeface="Cambria Math" panose="02040503050406030204" pitchFamily="18" charset="0"/>
                                <a:ea typeface="Arial" panose="020B0604020202020204" pitchFamily="34" charset="0"/>
                                <a:cs typeface="Times New Roman" panose="02020603050405020304" pitchFamily="18" charset="0"/>
                              </a:rPr>
                              <m:t>𝑘</m:t>
                            </m:r>
                          </m:sub>
                        </m:sSub>
                      </m:e>
                    </m:nary>
                  </m:oMath>
                </a14:m>
                <a:r>
                  <a:rPr lang="vi-VN" sz="2400" kern="100" dirty="0">
                    <a:latin typeface="Arial" panose="020B0604020202020204" pitchFamily="34" charset="0"/>
                    <a:ea typeface="Arial" panose="020B0604020202020204" pitchFamily="34" charset="0"/>
                    <a:cs typeface="Arial" panose="020B0604020202020204" pitchFamily="34" charset="0"/>
                  </a:rPr>
                  <a:t> </a:t>
                </a:r>
                <a14:m>
                  <m:oMath xmlns:m="http://schemas.openxmlformats.org/officeDocument/2006/math">
                    <m:sSubSup>
                      <m:sSubSupPr>
                        <m:ctrlPr>
                          <a:rPr lang="vi-VN" sz="2400" i="1" kern="100">
                            <a:latin typeface="Cambria Math" panose="02040503050406030204" pitchFamily="18" charset="0"/>
                            <a:ea typeface="Arial" panose="020B0604020202020204" pitchFamily="34" charset="0"/>
                            <a:cs typeface="Times New Roman" panose="02020603050405020304" pitchFamily="18" charset="0"/>
                          </a:rPr>
                        </m:ctrlPr>
                      </m:sSubSupPr>
                      <m:e>
                        <m:d>
                          <m:dPr>
                            <m:begChr m:val="‖"/>
                            <m:endChr m:val="‖"/>
                            <m:ctrlPr>
                              <a:rPr lang="vi-VN" sz="2400" i="1" kern="100">
                                <a:latin typeface="Cambria Math" panose="02040503050406030204" pitchFamily="18" charset="0"/>
                                <a:ea typeface="Arial" panose="020B0604020202020204" pitchFamily="34" charset="0"/>
                                <a:cs typeface="Times New Roman" panose="02020603050405020304" pitchFamily="18" charset="0"/>
                              </a:rPr>
                            </m:ctrlPr>
                          </m:dPr>
                          <m:e>
                            <m:sSub>
                              <m:sSubPr>
                                <m:ctrlPr>
                                  <a:rPr lang="vi-VN" sz="2400" i="1" kern="100">
                                    <a:latin typeface="Cambria Math" panose="02040503050406030204" pitchFamily="18" charset="0"/>
                                    <a:ea typeface="Arial" panose="020B0604020202020204" pitchFamily="34" charset="0"/>
                                    <a:cs typeface="Times New Roman" panose="02020603050405020304" pitchFamily="18" charset="0"/>
                                  </a:rPr>
                                </m:ctrlPr>
                              </m:sSubPr>
                              <m:e>
                                <m:r>
                                  <a:rPr lang="vi-VN" sz="2400" b="0" i="1" kern="100" smtClean="0">
                                    <a:latin typeface="Cambria Math" panose="02040503050406030204" pitchFamily="18" charset="0"/>
                                    <a:ea typeface="Arial" panose="020B0604020202020204" pitchFamily="34" charset="0"/>
                                    <a:cs typeface="Times New Roman" panose="02020603050405020304" pitchFamily="18" charset="0"/>
                                  </a:rPr>
                                  <m:t>𝑒</m:t>
                                </m:r>
                              </m:e>
                              <m:sub>
                                <m:r>
                                  <a:rPr lang="vi-VN" sz="2400" i="1" kern="100">
                                    <a:latin typeface="Cambria Math" panose="02040503050406030204" pitchFamily="18" charset="0"/>
                                    <a:ea typeface="Arial" panose="020B0604020202020204" pitchFamily="34" charset="0"/>
                                    <a:cs typeface="Times New Roman" panose="02020603050405020304" pitchFamily="18" charset="0"/>
                                  </a:rPr>
                                  <m:t>𝑘</m:t>
                                </m:r>
                              </m:sub>
                            </m:sSub>
                            <m:r>
                              <a:rPr lang="vi-VN" sz="2400" i="1" kern="100">
                                <a:latin typeface="Cambria Math" panose="02040503050406030204" pitchFamily="18" charset="0"/>
                                <a:ea typeface="Arial" panose="020B0604020202020204" pitchFamily="34" charset="0"/>
                                <a:cs typeface="Times New Roman" panose="02020603050405020304" pitchFamily="18" charset="0"/>
                              </a:rPr>
                              <m:t>−</m:t>
                            </m:r>
                            <m:r>
                              <a:rPr lang="vi-VN" sz="2400" b="0" i="1" kern="100" smtClean="0">
                                <a:latin typeface="Cambria Math" panose="02040503050406030204" pitchFamily="18" charset="0"/>
                                <a:ea typeface="Arial" panose="020B0604020202020204" pitchFamily="34" charset="0"/>
                                <a:cs typeface="Times New Roman" panose="02020603050405020304" pitchFamily="18" charset="0"/>
                              </a:rPr>
                              <m:t>𝑒</m:t>
                            </m:r>
                          </m:e>
                        </m:d>
                      </m:e>
                      <m:sub>
                        <m:r>
                          <a:rPr lang="vi-VN" sz="2400" i="1" kern="100">
                            <a:latin typeface="Cambria Math" panose="02040503050406030204" pitchFamily="18" charset="0"/>
                            <a:ea typeface="Arial" panose="020B0604020202020204" pitchFamily="34" charset="0"/>
                            <a:cs typeface="Times New Roman" panose="02020603050405020304" pitchFamily="18" charset="0"/>
                          </a:rPr>
                          <m:t>𝐹</m:t>
                        </m:r>
                      </m:sub>
                      <m:sup>
                        <m:r>
                          <a:rPr lang="vi-VN" sz="2400" i="1" kern="100">
                            <a:latin typeface="Cambria Math" panose="02040503050406030204" pitchFamily="18" charset="0"/>
                            <a:ea typeface="Arial" panose="020B0604020202020204" pitchFamily="34" charset="0"/>
                            <a:cs typeface="Times New Roman" panose="02020603050405020304" pitchFamily="18" charset="0"/>
                          </a:rPr>
                          <m:t>2</m:t>
                        </m:r>
                      </m:sup>
                    </m:sSubSup>
                  </m:oMath>
                </a14:m>
                <a:r>
                  <a:rPr lang="vi-VN" sz="2400" dirty="0">
                    <a:latin typeface="Arial" panose="020B0604020202020204" pitchFamily="34" charset="0"/>
                    <a:ea typeface="Calibri" panose="020F0502020204030204" pitchFamily="34" charset="0"/>
                    <a:cs typeface="Arial" panose="020B0604020202020204" pitchFamily="34" charset="0"/>
                  </a:rPr>
                  <a:t>=</a:t>
                </a:r>
                <a:r>
                  <a:rPr lang="vi-VN" sz="2400" dirty="0">
                    <a:latin typeface="Arial" panose="020B0604020202020204" pitchFamily="34" charset="0"/>
                    <a:cs typeface="Arial" panose="020B0604020202020204" pitchFamily="34" charset="0"/>
                  </a:rPr>
                  <a:t> </a:t>
                </a:r>
                <a14:m>
                  <m:oMath xmlns:m="http://schemas.openxmlformats.org/officeDocument/2006/math">
                    <m:nary>
                      <m:naryPr>
                        <m:chr m:val="∑"/>
                        <m:limLoc m:val="undOvr"/>
                        <m:grow m:val="on"/>
                        <m:ctrlPr>
                          <a:rPr lang="vi-VN" sz="2400" i="1">
                            <a:latin typeface="Cambria Math" panose="02040503050406030204" pitchFamily="18" charset="0"/>
                          </a:rPr>
                        </m:ctrlPr>
                      </m:naryPr>
                      <m:sub>
                        <m:r>
                          <a:rPr lang="vi-VN" sz="2400" i="1">
                            <a:latin typeface="Cambria Math" panose="02040503050406030204" pitchFamily="18" charset="0"/>
                          </a:rPr>
                          <m:t>𝑘</m:t>
                        </m:r>
                        <m:r>
                          <a:rPr lang="vi-VN" sz="2400" i="1">
                            <a:latin typeface="Cambria Math" panose="02040503050406030204" pitchFamily="18" charset="0"/>
                          </a:rPr>
                          <m:t>=1</m:t>
                        </m:r>
                      </m:sub>
                      <m:sup>
                        <m:r>
                          <a:rPr lang="vi-VN" sz="2400" i="1">
                            <a:latin typeface="Cambria Math" panose="02040503050406030204" pitchFamily="18" charset="0"/>
                          </a:rPr>
                          <m:t>𝐶</m:t>
                        </m:r>
                      </m:sup>
                      <m:e>
                        <m:r>
                          <a:rPr lang="vi-VN" sz="2400" b="0" i="1" smtClean="0">
                            <a:latin typeface="Cambria Math" panose="02040503050406030204" pitchFamily="18" charset="0"/>
                          </a:rPr>
                          <m:t> </m:t>
                        </m:r>
                      </m:e>
                    </m:nary>
                  </m:oMath>
                </a14:m>
                <a:r>
                  <a:rPr lang="vi-VN" sz="2400" kern="100" dirty="0">
                    <a:latin typeface="Arial" panose="020B0604020202020204" pitchFamily="34" charset="0"/>
                    <a:ea typeface="Arial" panose="020B0604020202020204" pitchFamily="34" charset="0"/>
                    <a:cs typeface="Arial" panose="020B0604020202020204" pitchFamily="34" charset="0"/>
                  </a:rPr>
                  <a:t> </a:t>
                </a:r>
                <a14:m>
                  <m:oMath xmlns:m="http://schemas.openxmlformats.org/officeDocument/2006/math">
                    <m:sSubSup>
                      <m:sSubSupPr>
                        <m:ctrlPr>
                          <a:rPr lang="vi-VN" sz="2400" i="1" kern="100">
                            <a:latin typeface="Cambria Math" panose="02040503050406030204" pitchFamily="18" charset="0"/>
                            <a:ea typeface="Arial" panose="020B0604020202020204" pitchFamily="34" charset="0"/>
                            <a:cs typeface="Times New Roman" panose="02020603050405020304" pitchFamily="18" charset="0"/>
                          </a:rPr>
                        </m:ctrlPr>
                      </m:sSubSupPr>
                      <m:e>
                        <m:d>
                          <m:dPr>
                            <m:begChr m:val="‖"/>
                            <m:endChr m:val="‖"/>
                            <m:ctrlPr>
                              <a:rPr lang="vi-VN" sz="2400" i="1" kern="100">
                                <a:latin typeface="Cambria Math" panose="02040503050406030204" pitchFamily="18" charset="0"/>
                                <a:ea typeface="Arial" panose="020B0604020202020204" pitchFamily="34" charset="0"/>
                                <a:cs typeface="Times New Roman" panose="02020603050405020304" pitchFamily="18" charset="0"/>
                              </a:rPr>
                            </m:ctrlPr>
                          </m:dPr>
                          <m:e>
                            <m:sSub>
                              <m:sSubPr>
                                <m:ctrlPr>
                                  <a:rPr lang="vi-VN" sz="2400" i="1" kern="100">
                                    <a:latin typeface="Cambria Math" panose="02040503050406030204" pitchFamily="18" charset="0"/>
                                    <a:ea typeface="Arial" panose="020B0604020202020204" pitchFamily="34" charset="0"/>
                                    <a:cs typeface="Times New Roman" panose="02020603050405020304" pitchFamily="18" charset="0"/>
                                  </a:rPr>
                                </m:ctrlPr>
                              </m:sSubPr>
                              <m:e>
                                <m:r>
                                  <a:rPr lang="vi-VN" sz="2400" b="0" i="1" kern="100" smtClean="0">
                                    <a:latin typeface="Cambria Math" panose="02040503050406030204" pitchFamily="18" charset="0"/>
                                    <a:ea typeface="Arial" panose="020B0604020202020204" pitchFamily="34" charset="0"/>
                                    <a:cs typeface="Times New Roman" panose="02020603050405020304" pitchFamily="18" charset="0"/>
                                  </a:rPr>
                                  <m:t>𝐸</m:t>
                                </m:r>
                              </m:e>
                              <m:sub>
                                <m:r>
                                  <a:rPr lang="vi-VN" sz="2400" i="1" kern="100">
                                    <a:latin typeface="Cambria Math" panose="02040503050406030204" pitchFamily="18" charset="0"/>
                                    <a:ea typeface="Arial" panose="020B0604020202020204" pitchFamily="34" charset="0"/>
                                    <a:cs typeface="Times New Roman" panose="02020603050405020304" pitchFamily="18" charset="0"/>
                                  </a:rPr>
                                  <m:t>𝑘</m:t>
                                </m:r>
                              </m:sub>
                            </m:sSub>
                            <m:r>
                              <a:rPr lang="vi-VN" sz="2400" i="1" kern="100">
                                <a:latin typeface="Cambria Math" panose="02040503050406030204" pitchFamily="18" charset="0"/>
                                <a:ea typeface="Arial" panose="020B0604020202020204" pitchFamily="34" charset="0"/>
                                <a:cs typeface="Times New Roman" panose="02020603050405020304" pitchFamily="18" charset="0"/>
                              </a:rPr>
                              <m:t>−</m:t>
                            </m:r>
                            <m:r>
                              <a:rPr lang="vi-VN" sz="2400" b="0" i="1" kern="100" smtClean="0">
                                <a:latin typeface="Cambria Math" panose="02040503050406030204" pitchFamily="18" charset="0"/>
                                <a:ea typeface="Arial" panose="020B0604020202020204" pitchFamily="34" charset="0"/>
                                <a:cs typeface="Times New Roman" panose="02020603050405020304" pitchFamily="18" charset="0"/>
                              </a:rPr>
                              <m:t>𝐸</m:t>
                            </m:r>
                          </m:e>
                        </m:d>
                      </m:e>
                      <m:sub>
                        <m:r>
                          <a:rPr lang="vi-VN" sz="2400" i="1" kern="100">
                            <a:latin typeface="Cambria Math" panose="02040503050406030204" pitchFamily="18" charset="0"/>
                            <a:ea typeface="Arial" panose="020B0604020202020204" pitchFamily="34" charset="0"/>
                            <a:cs typeface="Times New Roman" panose="02020603050405020304" pitchFamily="18" charset="0"/>
                          </a:rPr>
                          <m:t>𝐹</m:t>
                        </m:r>
                      </m:sub>
                      <m:sup>
                        <m:r>
                          <a:rPr lang="vi-VN" sz="2400" i="1" kern="100">
                            <a:latin typeface="Cambria Math" panose="02040503050406030204" pitchFamily="18" charset="0"/>
                            <a:ea typeface="Arial" panose="020B0604020202020204" pitchFamily="34" charset="0"/>
                            <a:cs typeface="Times New Roman" panose="02020603050405020304" pitchFamily="18" charset="0"/>
                          </a:rPr>
                          <m:t>2</m:t>
                        </m:r>
                      </m:sup>
                    </m:sSubSup>
                  </m:oMath>
                </a14:m>
                <a:endParaRPr lang="vi-VN" sz="2400" dirty="0">
                  <a:latin typeface="Arial" panose="020B0604020202020204" pitchFamily="34" charset="0"/>
                  <a:ea typeface="Calibri" panose="020F0502020204030204" pitchFamily="34" charset="0"/>
                  <a:cs typeface="Arial" panose="020B0604020202020204" pitchFamily="34"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02511" y="1349960"/>
                <a:ext cx="11508083" cy="2150910"/>
              </a:xfrm>
              <a:prstGeom prst="rect">
                <a:avLst/>
              </a:prstGeom>
              <a:blipFill>
                <a:blip r:embed="rId7"/>
                <a:stretch>
                  <a:fillRect l="-847" t="-2266" r="-794" b="-594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2510" y="4170069"/>
                <a:ext cx="11508083" cy="1200329"/>
              </a:xfrm>
              <a:prstGeom prst="rect">
                <a:avLst/>
              </a:prstGeom>
              <a:noFill/>
            </p:spPr>
            <p:txBody>
              <a:bodyPr wrap="square" rtlCol="0">
                <a:spAutoFit/>
              </a:bodyPr>
              <a:lstStyle/>
              <a:p>
                <a:r>
                  <a:rPr lang="en-US" sz="2400" dirty="0"/>
                  <a:t>Ta </a:t>
                </a:r>
                <a:r>
                  <a:rPr lang="en-US" sz="2400" dirty="0" err="1"/>
                  <a:t>lấy</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𝑘</m:t>
                        </m:r>
                      </m:sub>
                    </m:sSub>
                  </m:oMath>
                </a14:m>
                <a:r>
                  <a:rPr lang="en-US" sz="2400" dirty="0"/>
                  <a:t> </a:t>
                </a:r>
                <a:r>
                  <a:rPr lang="en-US" sz="2400" dirty="0" err="1"/>
                  <a:t>làm</a:t>
                </a:r>
                <a:r>
                  <a:rPr lang="en-US" sz="2400" dirty="0"/>
                  <a:t> </a:t>
                </a:r>
                <a:r>
                  <a:rPr lang="en-US" sz="2400" dirty="0" err="1"/>
                  <a:t>trọng</a:t>
                </a:r>
                <a:r>
                  <a:rPr lang="en-US" sz="2400" dirty="0"/>
                  <a:t> </a:t>
                </a:r>
                <a:r>
                  <a:rPr lang="en-US" sz="2400" dirty="0" err="1"/>
                  <a:t>số</a:t>
                </a:r>
                <a:r>
                  <a:rPr lang="en-US" sz="2400" dirty="0"/>
                  <a:t> </a:t>
                </a:r>
                <a:r>
                  <a:rPr lang="en-US" sz="2400" dirty="0" err="1"/>
                  <a:t>vì</a:t>
                </a:r>
                <a:r>
                  <a:rPr lang="en-US" sz="2400" dirty="0"/>
                  <a:t>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những</a:t>
                </a:r>
                <a:r>
                  <a:rPr lang="en-US" sz="2400" dirty="0"/>
                  <a:t> class </a:t>
                </a:r>
                <a:r>
                  <a:rPr lang="en-US" sz="2400" dirty="0" err="1"/>
                  <a:t>có</a:t>
                </a:r>
                <a:r>
                  <a:rPr lang="en-US" sz="2400" dirty="0"/>
                  <a:t> </a:t>
                </a:r>
                <a:r>
                  <a:rPr lang="en-US" sz="2400" dirty="0" err="1"/>
                  <a:t>nhiều</a:t>
                </a:r>
                <a:r>
                  <a:rPr lang="en-US" sz="2400" dirty="0"/>
                  <a:t> </a:t>
                </a:r>
                <a:r>
                  <a:rPr lang="en-US" sz="2400" dirty="0" err="1"/>
                  <a:t>phần</a:t>
                </a:r>
                <a:r>
                  <a:rPr lang="en-US" sz="2400" dirty="0"/>
                  <a:t> </a:t>
                </a:r>
                <a:r>
                  <a:rPr lang="en-US" sz="2400" dirty="0" err="1"/>
                  <a:t>tử</a:t>
                </a:r>
                <a:r>
                  <a:rPr lang="en-US" sz="2400" dirty="0"/>
                  <a:t> so </a:t>
                </a:r>
                <a:r>
                  <a:rPr lang="en-US" sz="2400" dirty="0" err="1"/>
                  <a:t>với</a:t>
                </a:r>
                <a:r>
                  <a:rPr lang="en-US" sz="2400" dirty="0"/>
                  <a:t> </a:t>
                </a:r>
                <a:r>
                  <a:rPr lang="en-US" sz="2400" dirty="0" err="1"/>
                  <a:t>các</a:t>
                </a:r>
                <a:r>
                  <a:rPr lang="en-US" sz="2400" dirty="0"/>
                  <a:t> classes </a:t>
                </a:r>
                <a:r>
                  <a:rPr lang="en-US" sz="2400" dirty="0" err="1"/>
                  <a:t>còn</a:t>
                </a:r>
                <a:r>
                  <a:rPr lang="en-US" sz="2400" dirty="0"/>
                  <a:t> </a:t>
                </a:r>
                <a:r>
                  <a:rPr lang="en-US" sz="2400" dirty="0" err="1"/>
                  <a:t>lại</a:t>
                </a:r>
                <a:r>
                  <a:rPr lang="en-US" sz="2400" dirty="0"/>
                  <a:t>.</a:t>
                </a:r>
              </a:p>
              <a:p>
                <a:r>
                  <a:rPr lang="en-US" sz="2400" dirty="0" err="1"/>
                  <a:t>Chú</a:t>
                </a:r>
                <a:r>
                  <a:rPr lang="en-US" sz="2400" dirty="0"/>
                  <a:t> ý </a:t>
                </a:r>
                <a:r>
                  <a:rPr lang="en-US" sz="2400" dirty="0" err="1"/>
                  <a:t>rằng</a:t>
                </a:r>
                <a:r>
                  <a:rPr lang="en-US" sz="2400" dirty="0"/>
                  <a:t> ma </a:t>
                </a:r>
                <a:r>
                  <a:rPr lang="en-US" sz="2400" dirty="0" err="1"/>
                  <a:t>trận</a:t>
                </a:r>
                <a:r>
                  <a:rPr lang="en-US" sz="2400" dirty="0"/>
                  <a:t> E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số</a:t>
                </a:r>
                <a:r>
                  <a:rPr lang="en-US" sz="2400" dirty="0"/>
                  <a:t> </a:t>
                </a:r>
                <a:r>
                  <a:rPr lang="en-US" sz="2400" dirty="0" err="1"/>
                  <a:t>cột</a:t>
                </a:r>
                <a:r>
                  <a:rPr lang="en-US" sz="2400" dirty="0"/>
                  <a:t> </a:t>
                </a:r>
                <a:r>
                  <a:rPr lang="en-US" sz="2400" i="1" dirty="0" err="1"/>
                  <a:t>linh</a:t>
                </a:r>
                <a:r>
                  <a:rPr lang="en-US" sz="2400" i="1" dirty="0"/>
                  <a:t> </a:t>
                </a:r>
                <a:r>
                  <a:rPr lang="en-US" sz="2400" i="1" dirty="0" err="1"/>
                  <a:t>động</a:t>
                </a:r>
                <a:r>
                  <a:rPr lang="en-US" sz="2400" dirty="0"/>
                  <a:t>, </a:t>
                </a:r>
                <a:r>
                  <a:rPr lang="en-US" sz="2400" dirty="0" err="1"/>
                  <a:t>phụ</a:t>
                </a:r>
                <a:r>
                  <a:rPr lang="en-US" sz="2400" dirty="0"/>
                  <a:t> </a:t>
                </a:r>
                <a:r>
                  <a:rPr lang="en-US" sz="2400" dirty="0" err="1"/>
                  <a:t>thuộc</a:t>
                </a:r>
                <a:r>
                  <a:rPr lang="en-US" sz="2400" dirty="0"/>
                  <a:t> </a:t>
                </a:r>
                <a:r>
                  <a:rPr lang="en-US" sz="2400" dirty="0" err="1"/>
                  <a:t>vào</a:t>
                </a:r>
                <a:r>
                  <a:rPr lang="en-US" sz="2400" dirty="0"/>
                  <a:t> </a:t>
                </a:r>
                <a:r>
                  <a:rPr lang="en-US" sz="2400" dirty="0" err="1"/>
                  <a:t>số</a:t>
                </a:r>
                <a:r>
                  <a:rPr lang="en-US" sz="2400" dirty="0"/>
                  <a:t> </a:t>
                </a:r>
                <a:r>
                  <a:rPr lang="en-US" sz="2400" dirty="0" err="1"/>
                  <a:t>cột</a:t>
                </a:r>
                <a:r>
                  <a:rPr lang="en-US" sz="2400" dirty="0"/>
                  <a:t> </a:t>
                </a:r>
                <a:r>
                  <a:rPr lang="en-US" sz="2400" dirty="0" err="1"/>
                  <a:t>của</a:t>
                </a:r>
                <a:r>
                  <a:rPr lang="en-US" sz="2400" dirty="0"/>
                  <a:t> ma </a:t>
                </a:r>
                <a:r>
                  <a:rPr lang="en-US" sz="2400" dirty="0" err="1"/>
                  <a:t>trận</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𝑘</m:t>
                        </m:r>
                      </m:sub>
                    </m:sSub>
                  </m:oMath>
                </a14:m>
                <a:r>
                  <a:rPr lang="en-US" sz="2400" dirty="0"/>
                  <a:t> </a:t>
                </a:r>
                <a:r>
                  <a:rPr lang="en-US" sz="2400" dirty="0" err="1"/>
                  <a:t>mà</a:t>
                </a:r>
                <a:r>
                  <a:rPr lang="en-US" sz="2400" dirty="0"/>
                  <a:t> </a:t>
                </a:r>
                <a:r>
                  <a:rPr lang="en-US" sz="2400" dirty="0" err="1"/>
                  <a:t>nó</a:t>
                </a:r>
                <a:r>
                  <a:rPr lang="en-US" sz="2400" dirty="0"/>
                  <a:t> </a:t>
                </a:r>
                <a:r>
                  <a:rPr lang="en-US" sz="2400" dirty="0" err="1"/>
                  <a:t>đi</a:t>
                </a:r>
                <a:r>
                  <a:rPr lang="en-US" sz="2400" dirty="0"/>
                  <a:t> </a:t>
                </a:r>
                <a:r>
                  <a:rPr lang="en-US" sz="2400" dirty="0" err="1"/>
                  <a:t>cùng</a:t>
                </a:r>
                <a:r>
                  <a:rPr lang="en-US" sz="2400" dirty="0"/>
                  <a:t> (</a:t>
                </a:r>
                <a:r>
                  <a:rPr lang="en-US" sz="2400" dirty="0" err="1"/>
                  <a:t>và</a:t>
                </a:r>
                <a:r>
                  <a:rPr lang="en-US" sz="2400" dirty="0"/>
                  <a:t> </a:t>
                </a:r>
                <a:r>
                  <a:rPr lang="en-US" sz="2400" dirty="0" err="1"/>
                  <a:t>bằng</a:t>
                </a:r>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𝑁</m:t>
                        </m:r>
                      </m:e>
                      <m:sub>
                        <m:r>
                          <a:rPr lang="en-US" sz="2400" b="0" i="1" smtClean="0">
                            <a:latin typeface="Cambria Math" panose="02040503050406030204" pitchFamily="18" charset="0"/>
                          </a:rPr>
                          <m:t>𝑘</m:t>
                        </m:r>
                      </m:sub>
                    </m:sSub>
                  </m:oMath>
                </a14:m>
                <a:r>
                  <a:rPr lang="en-US" sz="2400" dirty="0"/>
                  <a:t>)</a:t>
                </a:r>
              </a:p>
            </p:txBody>
          </p:sp>
        </mc:Choice>
        <mc:Fallback xmlns="">
          <p:sp>
            <p:nvSpPr>
              <p:cNvPr id="14" name="TextBox 13"/>
              <p:cNvSpPr txBox="1">
                <a:spLocks noRot="1" noChangeAspect="1" noMove="1" noResize="1" noEditPoints="1" noAdjustHandles="1" noChangeArrowheads="1" noChangeShapeType="1" noTextEdit="1"/>
              </p:cNvSpPr>
              <p:nvPr/>
            </p:nvSpPr>
            <p:spPr>
              <a:xfrm>
                <a:off x="102510" y="4170069"/>
                <a:ext cx="11508083" cy="1200329"/>
              </a:xfrm>
              <a:prstGeom prst="rect">
                <a:avLst/>
              </a:prstGeom>
              <a:blipFill rotWithShape="0">
                <a:blip r:embed="rId8"/>
                <a:stretch>
                  <a:fillRect l="-847" t="-4061" r="-371" b="-10660"/>
                </a:stretch>
              </a:blipFill>
            </p:spPr>
            <p:txBody>
              <a:bodyPr/>
              <a:lstStyle/>
              <a:p>
                <a:r>
                  <a:rPr lang="en-US">
                    <a:noFill/>
                  </a:rPr>
                  <a:t> </a:t>
                </a:r>
              </a:p>
            </p:txBody>
          </p:sp>
        </mc:Fallback>
      </mc:AlternateContent>
    </p:spTree>
    <p:extLst>
      <p:ext uri="{BB962C8B-B14F-4D97-AF65-F5344CB8AC3E}">
        <p14:creationId xmlns:p14="http://schemas.microsoft.com/office/powerpoint/2010/main" val="368914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a:t>Between-class </a:t>
            </a:r>
            <a:r>
              <a:rPr lang="en-US" sz="4400" b="1" dirty="0" err="1"/>
              <a:t>lớn</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17</a:t>
            </a:fld>
            <a:endParaRPr lang="vi-VN"/>
          </a:p>
        </p:txBody>
      </p:sp>
      <mc:AlternateContent xmlns:mc="http://schemas.openxmlformats.org/markup-compatibility/2006">
        <mc:Choice xmlns:a14="http://schemas.microsoft.com/office/drawing/2010/main" Requires="a14">
          <p:sp>
            <p:nvSpPr>
              <p:cNvPr id="13" name="TextBox 12"/>
              <p:cNvSpPr txBox="1"/>
              <p:nvPr/>
            </p:nvSpPr>
            <p:spPr>
              <a:xfrm>
                <a:off x="102511" y="1349960"/>
                <a:ext cx="11508083" cy="2039854"/>
              </a:xfrm>
              <a:prstGeom prst="rect">
                <a:avLst/>
              </a:prstGeom>
              <a:noFill/>
            </p:spPr>
            <p:txBody>
              <a:bodyPr wrap="square" rtlCol="0">
                <a:spAutoFit/>
              </a:bodyPr>
              <a:lstStyle/>
              <a:p>
                <a:pPr algn="just">
                  <a:lnSpc>
                    <a:spcPct val="107000"/>
                  </a:lnSpc>
                  <a:spcAft>
                    <a:spcPts val="800"/>
                  </a:spcAft>
                </a:pPr>
                <a:r>
                  <a:rPr lang="vi-VN" sz="2400" dirty="0"/>
                  <a:t>Lập luận tương tự như (17),(18), bạn có thể chứng minh được:</a:t>
                </a:r>
              </a:p>
              <a:p>
                <a:pPr algn="just">
                  <a:lnSpc>
                    <a:spcPct val="107000"/>
                  </a:lnSpc>
                  <a:spcAft>
                    <a:spcPts val="800"/>
                  </a:spcAft>
                </a:pPr>
                <a:r>
                  <a:rPr lang="vi-VN" sz="2400" kern="100" dirty="0">
                    <a:effectLst/>
                    <a:ea typeface="Times New Roman" panose="02020603050405020304" pitchFamily="18" charset="0"/>
                    <a:cs typeface="Times New Roman" panose="02020603050405020304" pitchFamily="18" charset="0"/>
                  </a:rPr>
                  <a:t>		</a:t>
                </a:r>
                <a14:m>
                  <m:oMath xmlns:m="http://schemas.openxmlformats.org/officeDocument/2006/math">
                    <m:sSub>
                      <m:sSubPr>
                        <m:ctrlPr>
                          <a:rPr lang="vi-VN" sz="2400" i="1" kern="100" smtClean="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𝑆</m:t>
                        </m:r>
                      </m:e>
                      <m:sub>
                        <m:r>
                          <a:rPr lang="vi-VN" sz="2400" i="1" kern="100">
                            <a:effectLst/>
                            <a:ea typeface="Times New Roman" panose="02020603050405020304" pitchFamily="18" charset="0"/>
                            <a:cs typeface="Times New Roman" panose="02020603050405020304" pitchFamily="18" charset="0"/>
                          </a:rPr>
                          <m:t>𝐵</m:t>
                        </m:r>
                      </m:sub>
                    </m:sSub>
                    <m:r>
                      <a:rPr lang="vi-VN" sz="2400" i="1" kern="100">
                        <a:effectLst/>
                        <a:ea typeface="Times New Roman" panose="02020603050405020304" pitchFamily="18" charset="0"/>
                        <a:cs typeface="Times New Roman" panose="02020603050405020304" pitchFamily="18" charset="0"/>
                      </a:rPr>
                      <m:t>=</m:t>
                    </m:r>
                    <m:d>
                      <m:dPr>
                        <m:ctrlPr>
                          <a:rPr lang="vi-VN" sz="2400" i="1" kern="100">
                            <a:effectLst/>
                            <a:ea typeface="Times New Roman" panose="02020603050405020304" pitchFamily="18" charset="0"/>
                            <a:cs typeface="Times New Roman" panose="02020603050405020304" pitchFamily="18" charset="0"/>
                          </a:rPr>
                        </m:ctrlPr>
                      </m:dPr>
                      <m:e>
                        <m:sSup>
                          <m:sSupPr>
                            <m:ctrlPr>
                              <a:rPr lang="vi-VN" sz="2400" i="1" kern="100">
                                <a:effectLst/>
                                <a:ea typeface="Times New Roman" panose="02020603050405020304" pitchFamily="18" charset="0"/>
                                <a:cs typeface="Times New Roman" panose="02020603050405020304" pitchFamily="18" charset="0"/>
                              </a:rPr>
                            </m:ctrlPr>
                          </m:sSupPr>
                          <m:e>
                            <m:r>
                              <a:rPr lang="vi-VN" sz="2400" i="1" kern="100">
                                <a:effectLst/>
                                <a:ea typeface="Times New Roman" panose="02020603050405020304" pitchFamily="18" charset="0"/>
                                <a:cs typeface="Times New Roman" panose="02020603050405020304" pitchFamily="18" charset="0"/>
                              </a:rPr>
                              <m:t>𝑤</m:t>
                            </m:r>
                          </m:e>
                          <m:sup>
                            <m:r>
                              <a:rPr lang="vi-VN" sz="2400" i="1" kern="100">
                                <a:effectLst/>
                                <a:ea typeface="Times New Roman" panose="02020603050405020304" pitchFamily="18" charset="0"/>
                                <a:cs typeface="Times New Roman" panose="02020603050405020304" pitchFamily="18" charset="0"/>
                              </a:rPr>
                              <m:t>𝑇</m:t>
                            </m:r>
                          </m:sup>
                        </m:sSup>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𝑆</m:t>
                            </m:r>
                          </m:e>
                          <m:sub>
                            <m:r>
                              <a:rPr lang="vi-VN" sz="2400" i="1" kern="100">
                                <a:effectLst/>
                                <a:ea typeface="Times New Roman" panose="02020603050405020304" pitchFamily="18" charset="0"/>
                                <a:cs typeface="Times New Roman" panose="02020603050405020304" pitchFamily="18" charset="0"/>
                              </a:rPr>
                              <m:t>𝐵</m:t>
                            </m:r>
                          </m:sub>
                        </m:sSub>
                        <m:r>
                          <a:rPr lang="vi-VN" sz="2400" i="1" kern="100">
                            <a:effectLst/>
                            <a:ea typeface="Times New Roman" panose="02020603050405020304" pitchFamily="18" charset="0"/>
                            <a:cs typeface="Times New Roman" panose="02020603050405020304" pitchFamily="18" charset="0"/>
                          </a:rPr>
                          <m:t>𝑤</m:t>
                        </m:r>
                      </m:e>
                    </m:d>
                  </m:oMath>
                </a14:m>
                <a:endParaRPr lang="vi-VN" sz="2400" kern="100" dirty="0">
                  <a:effectLst/>
                  <a:ea typeface="Arial" panose="020B0604020202020204" pitchFamily="34" charset="0"/>
                  <a:cs typeface="Times New Roman" panose="02020603050405020304" pitchFamily="18" charset="0"/>
                </a:endParaRPr>
              </a:p>
              <a:p>
                <a:pPr algn="just">
                  <a:lnSpc>
                    <a:spcPct val="107000"/>
                  </a:lnSpc>
                  <a:spcAft>
                    <a:spcPts val="800"/>
                  </a:spcAft>
                </a:pPr>
                <a:r>
                  <a:rPr lang="vi-VN" sz="2400" kern="100" dirty="0">
                    <a:ea typeface="Arial" panose="020B0604020202020204" pitchFamily="34" charset="0"/>
                    <a:cs typeface="Times New Roman" panose="02020603050405020304" pitchFamily="18" charset="0"/>
                  </a:rPr>
                  <a:t>Với:</a:t>
                </a:r>
                <a:endParaRPr lang="vi-VN" sz="2400" kern="100" dirty="0">
                  <a:effectLst/>
                  <a:ea typeface="Arial" panose="020B0604020202020204" pitchFamily="34" charset="0"/>
                  <a:cs typeface="Times New Roman" panose="02020603050405020304" pitchFamily="18" charset="0"/>
                </a:endParaRPr>
              </a:p>
              <a:p>
                <a:pPr algn="just">
                  <a:lnSpc>
                    <a:spcPct val="107000"/>
                  </a:lnSpc>
                  <a:spcAft>
                    <a:spcPts val="800"/>
                  </a:spcAft>
                </a:pPr>
                <a:r>
                  <a:rPr lang="en-US" sz="2400" dirty="0">
                    <a:solidFill>
                      <a:schemeClr val="tx1"/>
                    </a:solidFill>
                  </a:rPr>
                  <a:t>		</a:t>
                </a:r>
                <a14:m>
                  <m:oMath xmlns:m="http://schemas.openxmlformats.org/officeDocument/2006/math">
                    <m:sSub>
                      <m:sSubPr>
                        <m:ctrlPr>
                          <a:rPr lang="en-US" sz="2400" dirty="0" smtClean="0">
                            <a:solidFill>
                              <a:schemeClr val="tx1"/>
                            </a:solidFill>
                          </a:rPr>
                        </m:ctrlPr>
                      </m:sSubPr>
                      <m:e>
                        <m:r>
                          <a:rPr lang="en-US" sz="2400" b="0" i="1" dirty="0" smtClean="0">
                            <a:solidFill>
                              <a:schemeClr val="tx1"/>
                            </a:solidFill>
                          </a:rPr>
                          <m:t>𝑆</m:t>
                        </m:r>
                      </m:e>
                      <m:sub>
                        <m:r>
                          <a:rPr lang="en-US" sz="2400" i="1" dirty="0">
                            <a:solidFill>
                              <a:schemeClr val="tx1"/>
                            </a:solidFill>
                          </a:rPr>
                          <m:t>𝐵</m:t>
                        </m:r>
                      </m:sub>
                    </m:sSub>
                    <m:r>
                      <a:rPr lang="en-US" sz="2400" i="0" dirty="0">
                        <a:solidFill>
                          <a:schemeClr val="tx1"/>
                        </a:solidFill>
                      </a:rPr>
                      <m:t>=</m:t>
                    </m:r>
                    <m:nary>
                      <m:naryPr>
                        <m:chr m:val="∑"/>
                        <m:limLoc m:val="undOvr"/>
                        <m:grow m:val="on"/>
                        <m:ctrlPr>
                          <a:rPr lang="vi-VN" sz="2400" i="1">
                            <a:solidFill>
                              <a:schemeClr val="tx1"/>
                            </a:solidFill>
                          </a:rPr>
                        </m:ctrlPr>
                      </m:naryPr>
                      <m:sub>
                        <m:r>
                          <a:rPr lang="vi-VN" sz="2400" i="1">
                            <a:solidFill>
                              <a:schemeClr val="tx1"/>
                            </a:solidFill>
                          </a:rPr>
                          <m:t>𝑘</m:t>
                        </m:r>
                        <m:r>
                          <a:rPr lang="vi-VN" sz="2400" i="1">
                            <a:solidFill>
                              <a:schemeClr val="tx1"/>
                            </a:solidFill>
                          </a:rPr>
                          <m:t>=1</m:t>
                        </m:r>
                      </m:sub>
                      <m:sup>
                        <m:r>
                          <a:rPr lang="vi-VN" sz="2400" b="0" i="1" smtClean="0">
                            <a:solidFill>
                              <a:schemeClr val="tx1"/>
                            </a:solidFill>
                          </a:rPr>
                          <m:t>𝐶</m:t>
                        </m:r>
                      </m:sup>
                      <m:e>
                        <m:r>
                          <a:rPr lang="vi-VN" sz="2400" i="1">
                            <a:solidFill>
                              <a:schemeClr val="tx1"/>
                            </a:solidFill>
                          </a:rPr>
                          <m:t> </m:t>
                        </m:r>
                      </m:e>
                    </m:nary>
                    <m:d>
                      <m:dPr>
                        <m:ctrlPr>
                          <a:rPr lang="en-US" sz="2400" i="1" dirty="0">
                            <a:solidFill>
                              <a:schemeClr val="tx1"/>
                            </a:solidFill>
                          </a:rPr>
                        </m:ctrlPr>
                      </m:dPr>
                      <m:e>
                        <m:sSub>
                          <m:sSubPr>
                            <m:ctrlPr>
                              <a:rPr lang="en-US" sz="2400" i="1" dirty="0">
                                <a:solidFill>
                                  <a:schemeClr val="tx1"/>
                                </a:solidFill>
                              </a:rPr>
                            </m:ctrlPr>
                          </m:sSubPr>
                          <m:e>
                            <m:r>
                              <a:rPr lang="en-US" sz="2400" b="0" i="1" dirty="0" smtClean="0">
                                <a:solidFill>
                                  <a:schemeClr val="tx1"/>
                                </a:solidFill>
                              </a:rPr>
                              <m:t>𝑀</m:t>
                            </m:r>
                          </m:e>
                          <m:sub>
                            <m:r>
                              <a:rPr lang="en-US" sz="2400" i="1" dirty="0">
                                <a:solidFill>
                                  <a:schemeClr val="tx1"/>
                                </a:solidFill>
                              </a:rPr>
                              <m:t>𝑘</m:t>
                            </m:r>
                          </m:sub>
                        </m:sSub>
                        <m:r>
                          <a:rPr lang="en-US" sz="2400" i="0" dirty="0">
                            <a:solidFill>
                              <a:schemeClr val="tx1"/>
                            </a:solidFill>
                          </a:rPr>
                          <m:t>−</m:t>
                        </m:r>
                        <m:r>
                          <a:rPr lang="en-US" sz="2400" b="0" i="1" dirty="0" smtClean="0">
                            <a:solidFill>
                              <a:schemeClr val="tx1"/>
                            </a:solidFill>
                          </a:rPr>
                          <m:t>𝑀</m:t>
                        </m:r>
                      </m:e>
                    </m:d>
                    <m:sSup>
                      <m:sSupPr>
                        <m:ctrlPr>
                          <a:rPr lang="en-US" sz="2400" i="1" dirty="0" smtClean="0">
                            <a:solidFill>
                              <a:schemeClr val="tx1"/>
                            </a:solidFill>
                          </a:rPr>
                        </m:ctrlPr>
                      </m:sSupPr>
                      <m:e>
                        <m:d>
                          <m:dPr>
                            <m:ctrlPr>
                              <a:rPr lang="en-US" sz="2400" i="1" dirty="0">
                                <a:solidFill>
                                  <a:schemeClr val="tx1"/>
                                </a:solidFill>
                              </a:rPr>
                            </m:ctrlPr>
                          </m:dPr>
                          <m:e>
                            <m:sSub>
                              <m:sSubPr>
                                <m:ctrlPr>
                                  <a:rPr lang="en-US" sz="2400" i="1" dirty="0">
                                    <a:solidFill>
                                      <a:schemeClr val="tx1"/>
                                    </a:solidFill>
                                  </a:rPr>
                                </m:ctrlPr>
                              </m:sSubPr>
                              <m:e>
                                <m:r>
                                  <a:rPr lang="en-US" sz="2400" b="0" i="1" dirty="0" smtClean="0">
                                    <a:solidFill>
                                      <a:schemeClr val="tx1"/>
                                    </a:solidFill>
                                  </a:rPr>
                                  <m:t>𝑀</m:t>
                                </m:r>
                              </m:e>
                              <m:sub>
                                <m:r>
                                  <a:rPr lang="en-US" sz="2400" i="1" dirty="0">
                                    <a:solidFill>
                                      <a:schemeClr val="tx1"/>
                                    </a:solidFill>
                                  </a:rPr>
                                  <m:t>𝑘</m:t>
                                </m:r>
                              </m:sub>
                            </m:sSub>
                            <m:r>
                              <a:rPr lang="en-US" sz="2400" i="0" dirty="0">
                                <a:solidFill>
                                  <a:schemeClr val="tx1"/>
                                </a:solidFill>
                              </a:rPr>
                              <m:t>−</m:t>
                            </m:r>
                            <m:r>
                              <a:rPr lang="en-US" sz="2400" b="0" i="1" dirty="0" smtClean="0">
                                <a:solidFill>
                                  <a:schemeClr val="tx1"/>
                                </a:solidFill>
                              </a:rPr>
                              <m:t>𝑀</m:t>
                            </m:r>
                          </m:e>
                        </m:d>
                      </m:e>
                      <m:sup>
                        <m:r>
                          <a:rPr lang="en-US" sz="2400" i="1" dirty="0">
                            <a:solidFill>
                              <a:schemeClr val="tx1"/>
                            </a:solidFill>
                          </a:rPr>
                          <m:t>𝑇</m:t>
                        </m:r>
                      </m:sup>
                    </m:sSup>
                  </m:oMath>
                </a14:m>
                <a:r>
                  <a:rPr lang="en-US" sz="2400" dirty="0">
                    <a:solidFill>
                      <a:schemeClr val="tx1"/>
                    </a:solidFill>
                    <a:ea typeface="Calibri" panose="020F0502020204030204" pitchFamily="34" charset="0"/>
                    <a:cs typeface="Times New Roman" panose="02020603050405020304" pitchFamily="18" charset="0"/>
                  </a:rPr>
                  <a:t>= </a:t>
                </a:r>
                <a14:m>
                  <m:oMath xmlns:m="http://schemas.openxmlformats.org/officeDocument/2006/math">
                    <m:nary>
                      <m:naryPr>
                        <m:chr m:val="∑"/>
                        <m:limLoc m:val="undOvr"/>
                        <m:grow m:val="on"/>
                        <m:ctrlPr>
                          <a:rPr lang="vi-VN" sz="2400" i="1"/>
                        </m:ctrlPr>
                      </m:naryPr>
                      <m:sub>
                        <m:r>
                          <a:rPr lang="vi-VN" sz="2400" i="1"/>
                          <m:t>𝑘</m:t>
                        </m:r>
                        <m:r>
                          <a:rPr lang="vi-VN" sz="2400" i="1"/>
                          <m:t>=1</m:t>
                        </m:r>
                      </m:sub>
                      <m:sup>
                        <m:r>
                          <a:rPr lang="vi-VN" sz="2400" b="0" i="1" smtClean="0"/>
                          <m:t>𝐶</m:t>
                        </m:r>
                      </m:sup>
                      <m:e>
                        <m:sSub>
                          <m:sSubPr>
                            <m:ctrlPr>
                              <a:rPr lang="en-US" sz="2400" i="1" dirty="0"/>
                            </m:ctrlPr>
                          </m:sSubPr>
                          <m:e>
                            <m:r>
                              <a:rPr lang="en-US" sz="2400" b="0" i="1" dirty="0" smtClean="0"/>
                              <m:t>𝑁</m:t>
                            </m:r>
                          </m:e>
                          <m:sub>
                            <m:r>
                              <a:rPr lang="en-US" sz="2400" i="1" dirty="0"/>
                              <m:t>𝑘</m:t>
                            </m:r>
                          </m:sub>
                        </m:sSub>
                      </m:e>
                    </m:nary>
                  </m:oMath>
                </a14:m>
                <a:r>
                  <a:rPr lang="en-US" sz="2400" dirty="0"/>
                  <a:t> </a:t>
                </a:r>
                <a14:m>
                  <m:oMath xmlns:m="http://schemas.openxmlformats.org/officeDocument/2006/math">
                    <m:d>
                      <m:dPr>
                        <m:ctrlPr>
                          <a:rPr lang="en-US" sz="2400" i="1" dirty="0"/>
                        </m:ctrlPr>
                      </m:dPr>
                      <m:e>
                        <m:sSub>
                          <m:sSubPr>
                            <m:ctrlPr>
                              <a:rPr lang="en-US" sz="2400" i="1" dirty="0"/>
                            </m:ctrlPr>
                          </m:sSubPr>
                          <m:e>
                            <m:r>
                              <a:rPr lang="en-US" sz="2400" b="0" i="1" dirty="0" smtClean="0"/>
                              <m:t>𝑚</m:t>
                            </m:r>
                          </m:e>
                          <m:sub>
                            <m:r>
                              <a:rPr lang="en-US" sz="2400" i="1" dirty="0"/>
                              <m:t>𝑘</m:t>
                            </m:r>
                          </m:sub>
                        </m:sSub>
                        <m:r>
                          <a:rPr lang="en-US" sz="2400" dirty="0"/>
                          <m:t>−</m:t>
                        </m:r>
                        <m:r>
                          <a:rPr lang="en-US" sz="2400" b="0" i="1" dirty="0" smtClean="0"/>
                          <m:t>𝑚</m:t>
                        </m:r>
                      </m:e>
                    </m:d>
                    <m:sSup>
                      <m:sSupPr>
                        <m:ctrlPr>
                          <a:rPr lang="en-US" sz="2400" i="1" dirty="0"/>
                        </m:ctrlPr>
                      </m:sSupPr>
                      <m:e>
                        <m:d>
                          <m:dPr>
                            <m:ctrlPr>
                              <a:rPr lang="en-US" sz="2400" i="1" dirty="0"/>
                            </m:ctrlPr>
                          </m:dPr>
                          <m:e>
                            <m:sSub>
                              <m:sSubPr>
                                <m:ctrlPr>
                                  <a:rPr lang="en-US" sz="2400" i="1" dirty="0"/>
                                </m:ctrlPr>
                              </m:sSubPr>
                              <m:e>
                                <m:r>
                                  <a:rPr lang="en-US" sz="2400" b="0" i="1" dirty="0" smtClean="0"/>
                                  <m:t>𝑚</m:t>
                                </m:r>
                              </m:e>
                              <m:sub>
                                <m:r>
                                  <a:rPr lang="en-US" sz="2400" i="1" dirty="0"/>
                                  <m:t>𝑘</m:t>
                                </m:r>
                              </m:sub>
                            </m:sSub>
                            <m:r>
                              <a:rPr lang="en-US" sz="2400" dirty="0"/>
                              <m:t>−</m:t>
                            </m:r>
                            <m:r>
                              <a:rPr lang="en-US" sz="2400" b="0" i="1" dirty="0" smtClean="0"/>
                              <m:t>𝑚</m:t>
                            </m:r>
                          </m:e>
                        </m:d>
                      </m:e>
                      <m:sup>
                        <m:r>
                          <a:rPr lang="en-US" sz="2400" i="1" dirty="0"/>
                          <m:t>𝑇</m:t>
                        </m:r>
                      </m:sup>
                    </m:sSup>
                  </m:oMath>
                </a14:m>
                <a:endParaRPr lang="en-US" sz="2400" dirty="0">
                  <a:solidFill>
                    <a:schemeClr val="tx1"/>
                  </a:solidFill>
                  <a:ea typeface="Calibri" panose="020F0502020204030204" pitchFamily="34"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02511" y="1349960"/>
                <a:ext cx="11508083" cy="2039854"/>
              </a:xfrm>
              <a:prstGeom prst="rect">
                <a:avLst/>
              </a:prstGeom>
              <a:blipFill>
                <a:blip r:embed="rId7"/>
                <a:stretch>
                  <a:fillRect l="-847" t="-2388" b="-5672"/>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2510" y="4170069"/>
                <a:ext cx="11508083" cy="1200329"/>
              </a:xfrm>
              <a:prstGeom prst="rect">
                <a:avLst/>
              </a:prstGeom>
              <a:noFill/>
            </p:spPr>
            <p:txBody>
              <a:bodyPr wrap="square" rtlCol="0">
                <a:spAutoFit/>
              </a:bodyPr>
              <a:lstStyle/>
              <a:p>
                <a:r>
                  <a:rPr lang="vi-VN" sz="2400" dirty="0"/>
                  <a:t>và số cột của ma trận M cũng </a:t>
                </a:r>
                <a:r>
                  <a:rPr lang="vi-VN" sz="2400" i="1" dirty="0"/>
                  <a:t>linh động</a:t>
                </a:r>
                <a:r>
                  <a:rPr lang="vi-VN" sz="2400" dirty="0"/>
                  <a:t> theo số cột của </a:t>
                </a:r>
                <a14:m>
                  <m:oMath xmlns:m="http://schemas.openxmlformats.org/officeDocument/2006/math">
                    <m:sSub>
                      <m:sSubPr>
                        <m:ctrlPr>
                          <a:rPr lang="vi-VN" sz="2400" i="1" smtClean="0">
                            <a:latin typeface="Cambria Math" panose="02040503050406030204" pitchFamily="18" charset="0"/>
                          </a:rPr>
                        </m:ctrlPr>
                      </m:sSubPr>
                      <m:e>
                        <m:r>
                          <a:rPr lang="en-US" sz="2400" b="0" i="1" smtClean="0">
                            <a:latin typeface="Cambria Math" panose="02040503050406030204" pitchFamily="18" charset="0"/>
                          </a:rPr>
                          <m:t>𝑀</m:t>
                        </m:r>
                      </m:e>
                      <m:sub>
                        <m:r>
                          <a:rPr lang="en-US" sz="2400" b="0" i="1" smtClean="0">
                            <a:latin typeface="Cambria Math" panose="02040503050406030204" pitchFamily="18" charset="0"/>
                          </a:rPr>
                          <m:t>𝑘</m:t>
                        </m:r>
                      </m:sub>
                    </m:sSub>
                  </m:oMath>
                </a14:m>
                <a:r>
                  <a:rPr lang="vi-VN" sz="2400" dirty="0"/>
                  <a:t>. Ma trận này là tổng của các ma trận đối xứng nửa xác định dương, nên nó là một ma trận đối xứng nửa xác định dương.</a:t>
                </a:r>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510" y="4170069"/>
                <a:ext cx="11508083" cy="1200329"/>
              </a:xfrm>
              <a:prstGeom prst="rect">
                <a:avLst/>
              </a:prstGeom>
              <a:blipFill rotWithShape="0">
                <a:blip r:embed="rId8"/>
                <a:stretch>
                  <a:fillRect l="-847" t="-3553" r="-1377" b="-10152"/>
                </a:stretch>
              </a:blipFill>
            </p:spPr>
            <p:txBody>
              <a:bodyPr/>
              <a:lstStyle/>
              <a:p>
                <a:r>
                  <a:rPr lang="en-US">
                    <a:noFill/>
                  </a:rPr>
                  <a:t> </a:t>
                </a:r>
              </a:p>
            </p:txBody>
          </p:sp>
        </mc:Fallback>
      </mc:AlternateContent>
    </p:spTree>
    <p:extLst>
      <p:ext uri="{BB962C8B-B14F-4D97-AF65-F5344CB8AC3E}">
        <p14:creationId xmlns:p14="http://schemas.microsoft.com/office/powerpoint/2010/main" val="2203953185"/>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2441" y="5164651"/>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err="1"/>
              <a:t>Hàm</a:t>
            </a:r>
            <a:r>
              <a:rPr lang="en-US" sz="4400" b="1" dirty="0"/>
              <a:t> </a:t>
            </a:r>
            <a:r>
              <a:rPr lang="en-US" sz="4400" b="1" dirty="0" err="1"/>
              <a:t>mất</a:t>
            </a:r>
            <a:r>
              <a:rPr lang="en-US" sz="4400" b="1" dirty="0"/>
              <a:t> </a:t>
            </a:r>
            <a:r>
              <a:rPr lang="en-US" sz="4400" b="1" dirty="0" err="1"/>
              <a:t>mát</a:t>
            </a:r>
            <a:r>
              <a:rPr lang="en-US" sz="4400" b="1" dirty="0"/>
              <a:t> </a:t>
            </a:r>
            <a:r>
              <a:rPr lang="en-US" sz="4400" b="1" dirty="0" err="1"/>
              <a:t>cho</a:t>
            </a:r>
            <a:r>
              <a:rPr lang="en-US" sz="4400" b="1" dirty="0"/>
              <a:t> multi-class LDA</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18</a:t>
            </a:fld>
            <a:endParaRPr lang="vi-VN"/>
          </a:p>
        </p:txBody>
      </p:sp>
      <mc:AlternateContent xmlns:mc="http://schemas.openxmlformats.org/markup-compatibility/2006">
        <mc:Choice xmlns:a14="http://schemas.microsoft.com/office/drawing/2010/main" Requires="a14">
          <p:sp>
            <p:nvSpPr>
              <p:cNvPr id="13" name="TextBox 12"/>
              <p:cNvSpPr txBox="1"/>
              <p:nvPr/>
            </p:nvSpPr>
            <p:spPr>
              <a:xfrm>
                <a:off x="102509" y="1683701"/>
                <a:ext cx="11508083" cy="1672189"/>
              </a:xfrm>
              <a:prstGeom prst="rect">
                <a:avLst/>
              </a:prstGeom>
              <a:noFill/>
            </p:spPr>
            <p:txBody>
              <a:bodyPr wrap="square" rtlCol="0">
                <a:spAutoFit/>
              </a:bodyPr>
              <a:lstStyle/>
              <a:p>
                <a:pPr algn="just">
                  <a:lnSpc>
                    <a:spcPct val="107000"/>
                  </a:lnSpc>
                  <a:spcAft>
                    <a:spcPts val="800"/>
                  </a:spcAft>
                </a:pPr>
                <a:r>
                  <a:rPr lang="vi-VN" sz="2400" dirty="0"/>
                  <a:t>Với cách định nghĩa và ý tưởng về within-class nhỏ và between-class lớn như trên, ta có thể xây dựng bài toán tối ưu:</a:t>
                </a:r>
              </a:p>
              <a:p>
                <a:pPr algn="just">
                  <a:lnSpc>
                    <a:spcPct val="107000"/>
                  </a:lnSpc>
                  <a:spcAft>
                    <a:spcPts val="800"/>
                  </a:spcAft>
                </a:pPr>
                <a:r>
                  <a:rPr lang="vi-VN" kern="100" dirty="0">
                    <a:ea typeface="Arial" panose="020B0604020202020204" pitchFamily="34" charset="0"/>
                    <a:cs typeface="Times New Roman" panose="02020603050405020304" pitchFamily="18" charset="0"/>
                  </a:rPr>
                  <a:t>	</a:t>
                </a:r>
                <a:r>
                  <a:rPr lang="vi-VN" sz="2400" kern="100" dirty="0">
                    <a:ea typeface="Arial" panose="020B0604020202020204" pitchFamily="34" charset="0"/>
                    <a:cs typeface="Times New Roman" panose="02020603050405020304" pitchFamily="18" charset="0"/>
                  </a:rPr>
                  <a:t>W</a:t>
                </a:r>
                <a14:m>
                  <m:oMath xmlns:m="http://schemas.openxmlformats.org/officeDocument/2006/math">
                    <m:r>
                      <a:rPr lang="vi-VN" sz="2400" i="1" kern="100" smtClean="0">
                        <a:effectLst/>
                        <a:ea typeface="Arial" panose="020B0604020202020204" pitchFamily="34" charset="0"/>
                        <a:cs typeface="Times New Roman" panose="02020603050405020304" pitchFamily="18" charset="0"/>
                      </a:rPr>
                      <m:t>=</m:t>
                    </m:r>
                    <m:r>
                      <a:rPr lang="vi-VN" sz="2400" i="1" kern="100" smtClean="0">
                        <a:effectLst/>
                        <a:ea typeface="Arial" panose="020B0604020202020204" pitchFamily="34" charset="0"/>
                        <a:cs typeface="Times New Roman" panose="02020603050405020304" pitchFamily="18" charset="0"/>
                      </a:rPr>
                      <m:t>𝑎𝑟𝑔𝑚𝑎𝑥</m:t>
                    </m:r>
                    <m:r>
                      <a:rPr lang="vi-VN" sz="2400" i="1" kern="100" smtClean="0">
                        <a:effectLst/>
                        <a:ea typeface="Arial" panose="020B0604020202020204" pitchFamily="34" charset="0"/>
                        <a:cs typeface="Times New Roman" panose="02020603050405020304" pitchFamily="18" charset="0"/>
                      </a:rPr>
                      <m:t>(</m:t>
                    </m:r>
                    <m:r>
                      <a:rPr lang="vi-VN" sz="2400" i="1" kern="100" smtClean="0">
                        <a:effectLst/>
                        <a:ea typeface="Arial" panose="020B0604020202020204" pitchFamily="34" charset="0"/>
                        <a:cs typeface="Times New Roman" panose="02020603050405020304" pitchFamily="18" charset="0"/>
                      </a:rPr>
                      <m:t>𝑤</m:t>
                    </m:r>
                    <m:r>
                      <a:rPr lang="vi-VN" sz="2400" i="1" kern="100" smtClean="0">
                        <a:effectLst/>
                        <a:ea typeface="Arial" panose="020B0604020202020204" pitchFamily="34" charset="0"/>
                        <a:cs typeface="Times New Roman" panose="02020603050405020304" pitchFamily="18" charset="0"/>
                      </a:rPr>
                      <m:t>)</m:t>
                    </m:r>
                    <m:acc>
                      <m:accPr>
                        <m:chr m:val="̅"/>
                        <m:ctrlPr>
                          <a:rPr lang="vi-VN" sz="2400" i="1" kern="100">
                            <a:effectLst/>
                            <a:ea typeface="Arial" panose="020B0604020202020204" pitchFamily="34" charset="0"/>
                            <a:cs typeface="Times New Roman" panose="02020603050405020304" pitchFamily="18" charset="0"/>
                          </a:rPr>
                        </m:ctrlPr>
                      </m:accPr>
                      <m:e>
                        <m:r>
                          <a:rPr lang="vi-VN" sz="2400" i="1" kern="100">
                            <a:effectLst/>
                            <a:ea typeface="Arial" panose="020B0604020202020204" pitchFamily="34" charset="0"/>
                            <a:cs typeface="Times New Roman" panose="02020603050405020304" pitchFamily="18" charset="0"/>
                          </a:rPr>
                          <m:t>𝐽</m:t>
                        </m:r>
                      </m:e>
                    </m:acc>
                    <m:d>
                      <m:dPr>
                        <m:ctrlPr>
                          <a:rPr lang="vi-VN" sz="2400" i="1" kern="100">
                            <a:effectLst/>
                            <a:ea typeface="Arial" panose="020B0604020202020204" pitchFamily="34" charset="0"/>
                            <a:cs typeface="Times New Roman" panose="02020603050405020304" pitchFamily="18" charset="0"/>
                          </a:rPr>
                        </m:ctrlPr>
                      </m:dPr>
                      <m:e>
                        <m:r>
                          <a:rPr lang="vi-VN" sz="2400" i="1" kern="100">
                            <a:effectLst/>
                            <a:ea typeface="Arial" panose="020B0604020202020204" pitchFamily="34" charset="0"/>
                            <a:cs typeface="Times New Roman" panose="02020603050405020304" pitchFamily="18" charset="0"/>
                          </a:rPr>
                          <m:t>𝑤</m:t>
                        </m:r>
                      </m:e>
                    </m:d>
                    <m:r>
                      <a:rPr lang="vi-VN" sz="2400" i="1" kern="100">
                        <a:effectLst/>
                        <a:ea typeface="Arial" panose="020B0604020202020204" pitchFamily="34" charset="0"/>
                        <a:cs typeface="Times New Roman" panose="02020603050405020304" pitchFamily="18" charset="0"/>
                      </a:rPr>
                      <m:t>=</m:t>
                    </m:r>
                    <m:r>
                      <a:rPr lang="vi-VN" sz="2400" i="1" kern="100">
                        <a:effectLst/>
                        <a:ea typeface="Arial" panose="020B0604020202020204" pitchFamily="34" charset="0"/>
                        <a:cs typeface="Times New Roman" panose="02020603050405020304" pitchFamily="18" charset="0"/>
                      </a:rPr>
                      <m:t>𝑎𝑟𝑔𝑚𝑎𝑥</m:t>
                    </m:r>
                    <m:r>
                      <a:rPr lang="vi-VN" sz="2400" i="1" kern="100">
                        <a:effectLst/>
                        <a:ea typeface="Arial" panose="020B0604020202020204" pitchFamily="34" charset="0"/>
                        <a:cs typeface="Times New Roman" panose="02020603050405020304" pitchFamily="18" charset="0"/>
                      </a:rPr>
                      <m:t>(</m:t>
                    </m:r>
                    <m:r>
                      <a:rPr lang="vi-VN" sz="2400" i="1" kern="100">
                        <a:effectLst/>
                        <a:ea typeface="Arial" panose="020B0604020202020204" pitchFamily="34" charset="0"/>
                        <a:cs typeface="Times New Roman" panose="02020603050405020304" pitchFamily="18" charset="0"/>
                      </a:rPr>
                      <m:t>𝑤</m:t>
                    </m:r>
                    <m:r>
                      <a:rPr lang="vi-VN" sz="2400" i="1" kern="100">
                        <a:effectLst/>
                        <a:ea typeface="Arial" panose="020B0604020202020204" pitchFamily="34" charset="0"/>
                        <a:cs typeface="Times New Roman" panose="02020603050405020304" pitchFamily="18" charset="0"/>
                      </a:rPr>
                      <m:t>)</m:t>
                    </m:r>
                    <m:f>
                      <m:fPr>
                        <m:ctrlPr>
                          <a:rPr lang="vi-VN" sz="2400" i="1" kern="100">
                            <a:effectLst/>
                            <a:ea typeface="Arial" panose="020B0604020202020204" pitchFamily="34" charset="0"/>
                            <a:cs typeface="Times New Roman" panose="02020603050405020304" pitchFamily="18" charset="0"/>
                          </a:rPr>
                        </m:ctrlPr>
                      </m:fPr>
                      <m:num>
                        <m:r>
                          <a:rPr lang="vi-VN" sz="2400" i="1" kern="100">
                            <a:effectLst/>
                            <a:ea typeface="Arial" panose="020B0604020202020204" pitchFamily="34" charset="0"/>
                            <a:cs typeface="Times New Roman" panose="02020603050405020304" pitchFamily="18" charset="0"/>
                          </a:rPr>
                          <m:t>𝑡𝑟𝑎𝑐𝑒</m:t>
                        </m:r>
                        <m:d>
                          <m:dPr>
                            <m:ctrlPr>
                              <a:rPr lang="vi-VN" sz="2400" i="1" kern="100">
                                <a:effectLst/>
                                <a:ea typeface="Arial" panose="020B0604020202020204" pitchFamily="34" charset="0"/>
                                <a:cs typeface="Times New Roman" panose="02020603050405020304" pitchFamily="18" charset="0"/>
                              </a:rPr>
                            </m:ctrlPr>
                          </m:dPr>
                          <m:e>
                            <m:sSup>
                              <m:sSupPr>
                                <m:ctrlPr>
                                  <a:rPr lang="vi-VN" sz="2400" i="1" kern="100">
                                    <a:effectLst/>
                                    <a:ea typeface="Arial" panose="020B0604020202020204" pitchFamily="34" charset="0"/>
                                    <a:cs typeface="Times New Roman" panose="02020603050405020304" pitchFamily="18" charset="0"/>
                                  </a:rPr>
                                </m:ctrlPr>
                              </m:sSupPr>
                              <m:e>
                                <m:r>
                                  <a:rPr lang="vi-VN" sz="2400" i="1" kern="100">
                                    <a:effectLst/>
                                    <a:ea typeface="Arial" panose="020B0604020202020204" pitchFamily="34" charset="0"/>
                                    <a:cs typeface="Times New Roman" panose="02020603050405020304" pitchFamily="18" charset="0"/>
                                  </a:rPr>
                                  <m:t>𝑤</m:t>
                                </m:r>
                              </m:e>
                              <m:sup>
                                <m:r>
                                  <a:rPr lang="vi-VN" sz="2400" i="1" kern="100">
                                    <a:effectLst/>
                                    <a:ea typeface="Arial" panose="020B0604020202020204" pitchFamily="34" charset="0"/>
                                    <a:cs typeface="Times New Roman" panose="02020603050405020304" pitchFamily="18" charset="0"/>
                                  </a:rPr>
                                  <m:t>𝑇</m:t>
                                </m:r>
                              </m:sup>
                            </m:sSup>
                            <m:sSub>
                              <m:sSubPr>
                                <m:ctrlPr>
                                  <a:rPr lang="vi-VN" sz="2400" i="1" kern="100">
                                    <a:effectLst/>
                                    <a:ea typeface="Arial" panose="020B0604020202020204" pitchFamily="34" charset="0"/>
                                    <a:cs typeface="Times New Roman" panose="02020603050405020304" pitchFamily="18" charset="0"/>
                                  </a:rPr>
                                </m:ctrlPr>
                              </m:sSubPr>
                              <m:e>
                                <m:r>
                                  <a:rPr lang="vi-VN" sz="2400" i="1" kern="100">
                                    <a:effectLst/>
                                    <a:ea typeface="Arial" panose="020B0604020202020204" pitchFamily="34" charset="0"/>
                                    <a:cs typeface="Times New Roman" panose="02020603050405020304" pitchFamily="18" charset="0"/>
                                  </a:rPr>
                                  <m:t>𝑠</m:t>
                                </m:r>
                              </m:e>
                              <m:sub>
                                <m:r>
                                  <a:rPr lang="vi-VN" sz="2400" i="1" kern="100">
                                    <a:effectLst/>
                                    <a:ea typeface="Arial" panose="020B0604020202020204" pitchFamily="34" charset="0"/>
                                    <a:cs typeface="Times New Roman" panose="02020603050405020304" pitchFamily="18" charset="0"/>
                                  </a:rPr>
                                  <m:t>𝐵</m:t>
                                </m:r>
                              </m:sub>
                            </m:sSub>
                            <m:r>
                              <a:rPr lang="vi-VN" sz="2400" i="1" kern="100">
                                <a:effectLst/>
                                <a:ea typeface="Arial" panose="020B0604020202020204" pitchFamily="34" charset="0"/>
                                <a:cs typeface="Times New Roman" panose="02020603050405020304" pitchFamily="18" charset="0"/>
                              </a:rPr>
                              <m:t>𝑤</m:t>
                            </m:r>
                          </m:e>
                        </m:d>
                      </m:num>
                      <m:den>
                        <m:r>
                          <a:rPr lang="vi-VN" sz="2400" i="1" kern="100">
                            <a:effectLst/>
                            <a:ea typeface="Arial" panose="020B0604020202020204" pitchFamily="34" charset="0"/>
                            <a:cs typeface="Times New Roman" panose="02020603050405020304" pitchFamily="18" charset="0"/>
                          </a:rPr>
                          <m:t>𝑡𝑟𝑎𝑐𝑒</m:t>
                        </m:r>
                        <m:d>
                          <m:dPr>
                            <m:ctrlPr>
                              <a:rPr lang="vi-VN" sz="2400" i="1" kern="100">
                                <a:effectLst/>
                                <a:ea typeface="Arial" panose="020B0604020202020204" pitchFamily="34" charset="0"/>
                                <a:cs typeface="Times New Roman" panose="02020603050405020304" pitchFamily="18" charset="0"/>
                              </a:rPr>
                            </m:ctrlPr>
                          </m:dPr>
                          <m:e>
                            <m:sSup>
                              <m:sSupPr>
                                <m:ctrlPr>
                                  <a:rPr lang="vi-VN" sz="2400" i="1" kern="100">
                                    <a:effectLst/>
                                    <a:ea typeface="Arial" panose="020B0604020202020204" pitchFamily="34" charset="0"/>
                                    <a:cs typeface="Times New Roman" panose="02020603050405020304" pitchFamily="18" charset="0"/>
                                  </a:rPr>
                                </m:ctrlPr>
                              </m:sSupPr>
                              <m:e>
                                <m:r>
                                  <a:rPr lang="vi-VN" sz="2400" i="1" kern="100">
                                    <a:effectLst/>
                                    <a:ea typeface="Arial" panose="020B0604020202020204" pitchFamily="34" charset="0"/>
                                    <a:cs typeface="Times New Roman" panose="02020603050405020304" pitchFamily="18" charset="0"/>
                                  </a:rPr>
                                  <m:t>𝑤</m:t>
                                </m:r>
                              </m:e>
                              <m:sup>
                                <m:r>
                                  <a:rPr lang="vi-VN" sz="2400" i="1" kern="100">
                                    <a:effectLst/>
                                    <a:ea typeface="Arial" panose="020B0604020202020204" pitchFamily="34" charset="0"/>
                                    <a:cs typeface="Times New Roman" panose="02020603050405020304" pitchFamily="18" charset="0"/>
                                  </a:rPr>
                                  <m:t>𝑇</m:t>
                                </m:r>
                              </m:sup>
                            </m:sSup>
                            <m:sSub>
                              <m:sSubPr>
                                <m:ctrlPr>
                                  <a:rPr lang="vi-VN" sz="2400" i="1" kern="100">
                                    <a:effectLst/>
                                    <a:ea typeface="Arial" panose="020B0604020202020204" pitchFamily="34" charset="0"/>
                                    <a:cs typeface="Times New Roman" panose="02020603050405020304" pitchFamily="18" charset="0"/>
                                  </a:rPr>
                                </m:ctrlPr>
                              </m:sSubPr>
                              <m:e>
                                <m:r>
                                  <a:rPr lang="vi-VN" sz="2400" i="1" kern="100">
                                    <a:effectLst/>
                                    <a:ea typeface="Arial" panose="020B0604020202020204" pitchFamily="34" charset="0"/>
                                    <a:cs typeface="Times New Roman" panose="02020603050405020304" pitchFamily="18" charset="0"/>
                                  </a:rPr>
                                  <m:t>𝑠</m:t>
                                </m:r>
                              </m:e>
                              <m:sub>
                                <m:r>
                                  <a:rPr lang="vi-VN" sz="2400" i="1" kern="100">
                                    <a:effectLst/>
                                    <a:ea typeface="Arial" panose="020B0604020202020204" pitchFamily="34" charset="0"/>
                                    <a:cs typeface="Times New Roman" panose="02020603050405020304" pitchFamily="18" charset="0"/>
                                  </a:rPr>
                                  <m:t>𝑤</m:t>
                                </m:r>
                              </m:sub>
                            </m:sSub>
                            <m:r>
                              <a:rPr lang="vi-VN" sz="2400" i="1" kern="100">
                                <a:effectLst/>
                                <a:ea typeface="Arial" panose="020B0604020202020204" pitchFamily="34" charset="0"/>
                                <a:cs typeface="Times New Roman" panose="02020603050405020304" pitchFamily="18" charset="0"/>
                              </a:rPr>
                              <m:t>𝑤</m:t>
                            </m:r>
                          </m:e>
                        </m:d>
                      </m:den>
                    </m:f>
                  </m:oMath>
                </a14:m>
                <a:endParaRPr lang="vi-VN" sz="2400" kern="100" dirty="0">
                  <a:effectLst/>
                  <a:ea typeface="Arial" panose="020B0604020202020204" pitchFamily="34"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02509" y="1683701"/>
                <a:ext cx="11508083" cy="1672189"/>
              </a:xfrm>
              <a:prstGeom prst="rect">
                <a:avLst/>
              </a:prstGeom>
              <a:blipFill>
                <a:blip r:embed="rId7"/>
                <a:stretch>
                  <a:fillRect l="-847" t="-2909" r="-794"/>
                </a:stretch>
              </a:blipFill>
            </p:spPr>
            <p:txBody>
              <a:bodyPr/>
              <a:lstStyle/>
              <a:p>
                <a:r>
                  <a:rPr lang="vi-VN">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102510" y="3563934"/>
                <a:ext cx="11508083" cy="1626343"/>
              </a:xfrm>
              <a:prstGeom prst="rect">
                <a:avLst/>
              </a:prstGeom>
              <a:noFill/>
            </p:spPr>
            <p:txBody>
              <a:bodyPr wrap="square" rtlCol="0">
                <a:spAutoFit/>
              </a:bodyPr>
              <a:lstStyle/>
              <a:p>
                <a:r>
                  <a:rPr lang="vi-VN" sz="2400" dirty="0"/>
                  <a:t>Nghiệm cũng được tìm bằng cách giải phương trình đạo hàm hàm mục tiêu bằng 0. Nhắc lại về đạo hàm của hàm trace theo ma trận:</a:t>
                </a:r>
              </a:p>
              <a:p>
                <a:endParaRPr lang="vi-VN" sz="2400" dirty="0"/>
              </a:p>
              <a:p>
                <a:r>
                  <a:rPr lang="vi-VN" sz="2400" dirty="0"/>
                  <a:t>	 </a:t>
                </a:r>
                <a14:m>
                  <m:oMath xmlns:m="http://schemas.openxmlformats.org/officeDocument/2006/math">
                    <m:sSub>
                      <m:sSubPr>
                        <m:ctrlPr>
                          <a:rPr lang="vi-VN" sz="2400" i="1" kern="100" smtClean="0">
                            <a:effectLst/>
                            <a:latin typeface="Cambria Math" panose="02040503050406030204" pitchFamily="18" charset="0"/>
                            <a:ea typeface="Arial" panose="020B0604020202020204" pitchFamily="34" charset="0"/>
                            <a:cs typeface="Times New Roman" panose="02020603050405020304" pitchFamily="18" charset="0"/>
                          </a:rPr>
                        </m:ctrlPr>
                      </m:sSubPr>
                      <m:e>
                        <m:r>
                          <a:rPr lang="vi-VN" sz="2400" i="1" kern="100">
                            <a:effectLst/>
                            <a:latin typeface="Cambria Math" panose="02040503050406030204" pitchFamily="18" charset="0"/>
                            <a:ea typeface="Arial" panose="020B0604020202020204" pitchFamily="34" charset="0"/>
                            <a:cs typeface="Times New Roman" panose="02020603050405020304" pitchFamily="18" charset="0"/>
                          </a:rPr>
                          <m:t>𝛻</m:t>
                        </m:r>
                      </m:e>
                      <m:sub>
                        <m:r>
                          <a:rPr lang="vi-VN" sz="2400" i="1" kern="100">
                            <a:effectLst/>
                            <a:latin typeface="Cambria Math" panose="02040503050406030204" pitchFamily="18" charset="0"/>
                            <a:ea typeface="Arial" panose="020B0604020202020204" pitchFamily="34" charset="0"/>
                            <a:cs typeface="Times New Roman" panose="02020603050405020304" pitchFamily="18" charset="0"/>
                          </a:rPr>
                          <m:t>𝑤</m:t>
                        </m:r>
                      </m:sub>
                    </m:sSub>
                  </m:oMath>
                </a14:m>
                <a:r>
                  <a:rPr lang="vi-VN" sz="2400" dirty="0"/>
                  <a:t>trace(</a:t>
                </a:r>
                <a14:m>
                  <m:oMath xmlns:m="http://schemas.openxmlformats.org/officeDocument/2006/math">
                    <m:sSup>
                      <m:sSupPr>
                        <m:ctrlPr>
                          <a:rPr lang="vi-VN" sz="2400" i="1" kern="100">
                            <a:latin typeface="Cambria Math" panose="02040503050406030204" pitchFamily="18" charset="0"/>
                            <a:ea typeface="Times New Roman" panose="02020603050405020304" pitchFamily="18" charset="0"/>
                            <a:cs typeface="Times New Roman" panose="02020603050405020304" pitchFamily="18" charset="0"/>
                          </a:rPr>
                        </m:ctrlPr>
                      </m:sSupPr>
                      <m:e>
                        <m:r>
                          <a:rPr lang="vi-VN" sz="2400" b="0" i="1" kern="100" smtClean="0">
                            <a:latin typeface="Cambria Math" panose="02040503050406030204" pitchFamily="18" charset="0"/>
                            <a:ea typeface="Times New Roman" panose="02020603050405020304" pitchFamily="18" charset="0"/>
                            <a:cs typeface="Times New Roman" panose="02020603050405020304" pitchFamily="18" charset="0"/>
                          </a:rPr>
                          <m:t>𝑊</m:t>
                        </m:r>
                      </m:e>
                      <m:sup>
                        <m:r>
                          <a:rPr lang="vi-VN" sz="2400" i="1" kern="100">
                            <a:latin typeface="Cambria Math" panose="02040503050406030204" pitchFamily="18" charset="0"/>
                            <a:ea typeface="Times New Roman" panose="02020603050405020304" pitchFamily="18" charset="0"/>
                            <a:cs typeface="Times New Roman" panose="02020603050405020304" pitchFamily="18" charset="0"/>
                          </a:rPr>
                          <m:t>𝑇</m:t>
                        </m:r>
                      </m:sup>
                    </m:sSup>
                    <m:r>
                      <m:rPr>
                        <m:sty m:val="p"/>
                      </m:rPr>
                      <a:rPr lang="vi-VN" sz="2400" b="0" i="0" kern="100" smtClean="0">
                        <a:latin typeface="Cambria Math" panose="02040503050406030204" pitchFamily="18" charset="0"/>
                        <a:ea typeface="Times New Roman" panose="02020603050405020304" pitchFamily="18" charset="0"/>
                        <a:cs typeface="Times New Roman" panose="02020603050405020304" pitchFamily="18" charset="0"/>
                      </a:rPr>
                      <m:t>AW</m:t>
                    </m:r>
                    <m:r>
                      <a:rPr lang="vi-VN" sz="2400" b="0" i="0" kern="100" smtClean="0">
                        <a:latin typeface="Cambria Math" panose="02040503050406030204" pitchFamily="18" charset="0"/>
                        <a:ea typeface="Times New Roman" panose="02020603050405020304" pitchFamily="18" charset="0"/>
                        <a:cs typeface="Times New Roman" panose="02020603050405020304" pitchFamily="18" charset="0"/>
                      </a:rPr>
                      <m:t>)=2</m:t>
                    </m:r>
                    <m:r>
                      <m:rPr>
                        <m:sty m:val="p"/>
                      </m:rPr>
                      <a:rPr lang="vi-VN" sz="2400" b="0" i="0" kern="100" smtClean="0">
                        <a:latin typeface="Cambria Math" panose="02040503050406030204" pitchFamily="18" charset="0"/>
                        <a:ea typeface="Times New Roman" panose="02020603050405020304" pitchFamily="18" charset="0"/>
                        <a:cs typeface="Times New Roman" panose="02020603050405020304" pitchFamily="18" charset="0"/>
                      </a:rPr>
                      <m:t>AW</m:t>
                    </m:r>
                  </m:oMath>
                </a14:m>
                <a:endParaRPr lang="en-US" sz="2400" dirty="0"/>
              </a:p>
            </p:txBody>
          </p:sp>
        </mc:Choice>
        <mc:Fallback>
          <p:sp>
            <p:nvSpPr>
              <p:cNvPr id="14" name="TextBox 13"/>
              <p:cNvSpPr txBox="1">
                <a:spLocks noRot="1" noChangeAspect="1" noMove="1" noResize="1" noEditPoints="1" noAdjustHandles="1" noChangeArrowheads="1" noChangeShapeType="1" noTextEdit="1"/>
              </p:cNvSpPr>
              <p:nvPr/>
            </p:nvSpPr>
            <p:spPr>
              <a:xfrm>
                <a:off x="102510" y="3563934"/>
                <a:ext cx="11508083" cy="1626343"/>
              </a:xfrm>
              <a:prstGeom prst="rect">
                <a:avLst/>
              </a:prstGeom>
              <a:blipFill>
                <a:blip r:embed="rId8"/>
                <a:stretch>
                  <a:fillRect l="-847" t="-2632" r="-1483" b="-4135"/>
                </a:stretch>
              </a:blipFill>
            </p:spPr>
            <p:txBody>
              <a:bodyPr/>
              <a:lstStyle/>
              <a:p>
                <a:r>
                  <a:rPr lang="vi-VN">
                    <a:noFill/>
                  </a:rPr>
                  <a:t> </a:t>
                </a:r>
              </a:p>
            </p:txBody>
          </p:sp>
        </mc:Fallback>
      </mc:AlternateContent>
      <p:sp>
        <p:nvSpPr>
          <p:cNvPr id="17" name="TextBox 16"/>
          <p:cNvSpPr txBox="1"/>
          <p:nvPr/>
        </p:nvSpPr>
        <p:spPr>
          <a:xfrm>
            <a:off x="5397689" y="4949357"/>
            <a:ext cx="7043596" cy="523220"/>
          </a:xfrm>
          <a:prstGeom prst="rect">
            <a:avLst/>
          </a:prstGeom>
          <a:noFill/>
        </p:spPr>
        <p:txBody>
          <a:bodyPr wrap="square" rtlCol="0">
            <a:spAutoFit/>
          </a:bodyPr>
          <a:lstStyle/>
          <a:p>
            <a:endParaRPr lang="en-US" sz="2800" dirty="0"/>
          </a:p>
        </p:txBody>
      </p:sp>
      <mc:AlternateContent xmlns:mc="http://schemas.openxmlformats.org/markup-compatibility/2006">
        <mc:Choice xmlns:a14="http://schemas.microsoft.com/office/drawing/2010/main" Requires="a14">
          <p:sp>
            <p:nvSpPr>
              <p:cNvPr id="21" name="TextBox 20"/>
              <p:cNvSpPr txBox="1"/>
              <p:nvPr/>
            </p:nvSpPr>
            <p:spPr>
              <a:xfrm>
                <a:off x="102509" y="5415535"/>
                <a:ext cx="4890114" cy="461665"/>
              </a:xfrm>
              <a:prstGeom prst="rect">
                <a:avLst/>
              </a:prstGeom>
              <a:noFill/>
            </p:spPr>
            <p:txBody>
              <a:bodyPr wrap="square" rtlCol="0">
                <a:spAutoFit/>
              </a:bodyPr>
              <a:lstStyle/>
              <a:p>
                <a:r>
                  <a:rPr lang="en-US" sz="2400" dirty="0"/>
                  <a:t>với A∈</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𝑅</m:t>
                        </m:r>
                      </m:e>
                      <m:sup>
                        <m:r>
                          <a:rPr lang="en-US" sz="2400" b="0" i="1" smtClean="0">
                            <a:latin typeface="Cambria Math" panose="02040503050406030204" pitchFamily="18" charset="0"/>
                          </a:rPr>
                          <m:t>𝐷𝑋𝐷</m:t>
                        </m:r>
                      </m:sup>
                    </m:sSup>
                  </m:oMath>
                </a14:m>
                <a:r>
                  <a:rPr lang="en-US" sz="2400" dirty="0" err="1"/>
                  <a:t>là</a:t>
                </a:r>
                <a:r>
                  <a:rPr lang="en-US" sz="2400" dirty="0"/>
                  <a:t> </a:t>
                </a:r>
                <a:r>
                  <a:rPr lang="en-US" sz="2400" dirty="0" err="1"/>
                  <a:t>một</a:t>
                </a:r>
                <a:r>
                  <a:rPr lang="en-US" sz="2400" dirty="0"/>
                  <a:t> ma </a:t>
                </a:r>
                <a:r>
                  <a:rPr lang="en-US" sz="2400" dirty="0" err="1"/>
                  <a:t>trận</a:t>
                </a:r>
                <a:r>
                  <a:rPr lang="en-US" sz="2400" dirty="0"/>
                  <a:t> </a:t>
                </a:r>
                <a:r>
                  <a:rPr lang="en-US" sz="2400" dirty="0" err="1"/>
                  <a:t>đối</a:t>
                </a:r>
                <a:r>
                  <a:rPr lang="en-US" sz="2400" dirty="0"/>
                  <a:t> </a:t>
                </a:r>
                <a:r>
                  <a:rPr lang="en-US" sz="2400" dirty="0" err="1"/>
                  <a:t>xứng</a:t>
                </a:r>
                <a:r>
                  <a:rPr lang="en-US" sz="2400" dirty="0"/>
                  <a:t>.</a:t>
                </a:r>
              </a:p>
            </p:txBody>
          </p:sp>
        </mc:Choice>
        <mc:Fallback>
          <p:sp>
            <p:nvSpPr>
              <p:cNvPr id="21" name="TextBox 20"/>
              <p:cNvSpPr txBox="1">
                <a:spLocks noRot="1" noChangeAspect="1" noMove="1" noResize="1" noEditPoints="1" noAdjustHandles="1" noChangeArrowheads="1" noChangeShapeType="1" noTextEdit="1"/>
              </p:cNvSpPr>
              <p:nvPr/>
            </p:nvSpPr>
            <p:spPr>
              <a:xfrm>
                <a:off x="102509" y="5415535"/>
                <a:ext cx="4890114" cy="461665"/>
              </a:xfrm>
              <a:prstGeom prst="rect">
                <a:avLst/>
              </a:prstGeom>
              <a:blipFill>
                <a:blip r:embed="rId9"/>
                <a:stretch>
                  <a:fillRect l="-1995" t="-13158" b="-28947"/>
                </a:stretch>
              </a:blipFill>
            </p:spPr>
            <p:txBody>
              <a:bodyPr/>
              <a:lstStyle/>
              <a:p>
                <a:r>
                  <a:rPr lang="vi-VN">
                    <a:noFill/>
                  </a:rPr>
                  <a:t> </a:t>
                </a:r>
              </a:p>
            </p:txBody>
          </p:sp>
        </mc:Fallback>
      </mc:AlternateContent>
    </p:spTree>
    <p:extLst>
      <p:ext uri="{BB962C8B-B14F-4D97-AF65-F5344CB8AC3E}">
        <p14:creationId xmlns:p14="http://schemas.microsoft.com/office/powerpoint/2010/main" val="293980424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715"/>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err="1"/>
              <a:t>Hàm</a:t>
            </a:r>
            <a:r>
              <a:rPr lang="en-US" sz="4400" b="1" dirty="0"/>
              <a:t> </a:t>
            </a:r>
            <a:r>
              <a:rPr lang="en-US" sz="4400" b="1" dirty="0" err="1"/>
              <a:t>mất</a:t>
            </a:r>
            <a:r>
              <a:rPr lang="en-US" sz="4400" b="1" dirty="0"/>
              <a:t> </a:t>
            </a:r>
            <a:r>
              <a:rPr lang="en-US" sz="4400" b="1" dirty="0" err="1"/>
              <a:t>mát</a:t>
            </a:r>
            <a:r>
              <a:rPr lang="en-US" sz="4400" b="1" dirty="0"/>
              <a:t> </a:t>
            </a:r>
            <a:r>
              <a:rPr lang="en-US" sz="4400" b="1" dirty="0" err="1"/>
              <a:t>cho</a:t>
            </a:r>
            <a:r>
              <a:rPr lang="en-US" sz="4400" b="1" dirty="0"/>
              <a:t> multi-class LDA</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19</a:t>
            </a:fld>
            <a:endParaRPr lang="vi-VN"/>
          </a:p>
        </p:txBody>
      </p:sp>
      <mc:AlternateContent xmlns:mc="http://schemas.openxmlformats.org/markup-compatibility/2006">
        <mc:Choice xmlns:a14="http://schemas.microsoft.com/office/drawing/2010/main" Requires="a14">
          <p:sp>
            <p:nvSpPr>
              <p:cNvPr id="13" name="TextBox 12"/>
              <p:cNvSpPr txBox="1"/>
              <p:nvPr/>
            </p:nvSpPr>
            <p:spPr>
              <a:xfrm>
                <a:off x="114703" y="1349960"/>
                <a:ext cx="11508083" cy="2475549"/>
              </a:xfrm>
              <a:prstGeom prst="rect">
                <a:avLst/>
              </a:prstGeom>
              <a:noFill/>
            </p:spPr>
            <p:txBody>
              <a:bodyPr wrap="square" rtlCol="0">
                <a:spAutoFit/>
              </a:bodyPr>
              <a:lstStyle/>
              <a:p>
                <a:pPr algn="just">
                  <a:lnSpc>
                    <a:spcPct val="107000"/>
                  </a:lnSpc>
                  <a:spcAft>
                    <a:spcPts val="800"/>
                  </a:spcAft>
                </a:pPr>
                <a:r>
                  <a:rPr lang="vi-VN" sz="2400" dirty="0"/>
                  <a:t>Với cách tính tương tự như (8)−(10), ta có:</a:t>
                </a:r>
                <a:endParaRPr lang="vi-VN" sz="2400" dirty="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vi-VN" sz="2400" i="1" kern="100" smtClean="0">
                              <a:effectLst/>
                              <a:ea typeface="Arial" panose="020B0604020202020204" pitchFamily="34" charset="0"/>
                              <a:cs typeface="Times New Roman" panose="02020603050405020304" pitchFamily="18" charset="0"/>
                            </a:rPr>
                          </m:ctrlPr>
                        </m:sSubPr>
                        <m:e>
                          <m:r>
                            <a:rPr lang="vi-VN" sz="2400" i="1" kern="100">
                              <a:effectLst/>
                              <a:ea typeface="Arial" panose="020B0604020202020204" pitchFamily="34" charset="0"/>
                              <a:cs typeface="Times New Roman" panose="02020603050405020304" pitchFamily="18" charset="0"/>
                            </a:rPr>
                            <m:t>𝛻</m:t>
                          </m:r>
                        </m:e>
                        <m:sub>
                          <m:r>
                            <a:rPr lang="vi-VN" sz="2400" i="1" kern="100">
                              <a:effectLst/>
                              <a:ea typeface="Arial" panose="020B0604020202020204" pitchFamily="34" charset="0"/>
                              <a:cs typeface="Times New Roman" panose="02020603050405020304" pitchFamily="18" charset="0"/>
                            </a:rPr>
                            <m:t>𝑤</m:t>
                          </m:r>
                        </m:sub>
                      </m:sSub>
                      <m:acc>
                        <m:accPr>
                          <m:chr m:val="̅"/>
                          <m:ctrlPr>
                            <a:rPr lang="vi-VN" sz="2400" i="1" kern="100">
                              <a:effectLst/>
                              <a:ea typeface="Arial" panose="020B0604020202020204" pitchFamily="34" charset="0"/>
                              <a:cs typeface="Times New Roman" panose="02020603050405020304" pitchFamily="18" charset="0"/>
                            </a:rPr>
                          </m:ctrlPr>
                        </m:accPr>
                        <m:e>
                          <m:r>
                            <a:rPr lang="vi-VN" sz="2400" i="1" kern="100">
                              <a:effectLst/>
                              <a:ea typeface="Arial" panose="020B0604020202020204" pitchFamily="34" charset="0"/>
                              <a:cs typeface="Times New Roman" panose="02020603050405020304" pitchFamily="18" charset="0"/>
                            </a:rPr>
                            <m:t>𝐽</m:t>
                          </m:r>
                        </m:e>
                      </m:acc>
                      <m:d>
                        <m:dPr>
                          <m:ctrlPr>
                            <a:rPr lang="vi-VN" sz="2400" i="1" kern="100">
                              <a:effectLst/>
                              <a:ea typeface="Arial" panose="020B0604020202020204" pitchFamily="34" charset="0"/>
                              <a:cs typeface="Times New Roman" panose="02020603050405020304" pitchFamily="18" charset="0"/>
                            </a:rPr>
                          </m:ctrlPr>
                        </m:dPr>
                        <m:e>
                          <m:r>
                            <a:rPr lang="vi-VN" sz="2400" i="1" kern="100">
                              <a:effectLst/>
                              <a:ea typeface="Arial" panose="020B0604020202020204" pitchFamily="34" charset="0"/>
                              <a:cs typeface="Times New Roman" panose="02020603050405020304" pitchFamily="18" charset="0"/>
                            </a:rPr>
                            <m:t>𝑤</m:t>
                          </m:r>
                        </m:e>
                      </m:d>
                      <m:r>
                        <a:rPr lang="vi-VN" sz="2400" i="1" kern="100">
                          <a:effectLst/>
                          <a:ea typeface="Arial" panose="020B0604020202020204" pitchFamily="34" charset="0"/>
                          <a:cs typeface="Times New Roman" panose="02020603050405020304" pitchFamily="18" charset="0"/>
                        </a:rPr>
                        <m:t>=</m:t>
                      </m:r>
                      <m:f>
                        <m:fPr>
                          <m:ctrlPr>
                            <a:rPr lang="vi-VN" sz="2400" i="1" kern="100">
                              <a:effectLst/>
                              <a:ea typeface="Arial" panose="020B0604020202020204" pitchFamily="34" charset="0"/>
                              <a:cs typeface="Times New Roman" panose="02020603050405020304" pitchFamily="18" charset="0"/>
                            </a:rPr>
                          </m:ctrlPr>
                        </m:fPr>
                        <m:num>
                          <m:r>
                            <a:rPr lang="vi-VN" sz="2400" i="1" kern="100">
                              <a:effectLst/>
                              <a:ea typeface="Arial" panose="020B0604020202020204" pitchFamily="34" charset="0"/>
                              <a:cs typeface="Times New Roman" panose="02020603050405020304" pitchFamily="18" charset="0"/>
                            </a:rPr>
                            <m:t>2(</m:t>
                          </m:r>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𝑆</m:t>
                              </m:r>
                            </m:e>
                            <m:sub>
                              <m:r>
                                <a:rPr lang="vi-VN" sz="2400" i="1" kern="100">
                                  <a:effectLst/>
                                  <a:ea typeface="Times New Roman" panose="02020603050405020304" pitchFamily="18" charset="0"/>
                                  <a:cs typeface="Times New Roman" panose="02020603050405020304" pitchFamily="18" charset="0"/>
                                </a:rPr>
                                <m:t>𝐵</m:t>
                              </m:r>
                            </m:sub>
                          </m:sSub>
                          <m:r>
                            <a:rPr lang="vi-VN" sz="2400" i="1" kern="100">
                              <a:effectLst/>
                              <a:ea typeface="Times New Roman" panose="02020603050405020304" pitchFamily="18" charset="0"/>
                              <a:cs typeface="Times New Roman" panose="02020603050405020304" pitchFamily="18" charset="0"/>
                            </a:rPr>
                            <m:t>𝑊𝑡𝑟𝑎𝑐𝑒</m:t>
                          </m:r>
                          <m:d>
                            <m:dPr>
                              <m:ctrlPr>
                                <a:rPr lang="vi-VN" sz="2400" i="1" kern="100">
                                  <a:effectLst/>
                                  <a:ea typeface="Times New Roman" panose="02020603050405020304" pitchFamily="18" charset="0"/>
                                  <a:cs typeface="Times New Roman" panose="02020603050405020304" pitchFamily="18" charset="0"/>
                                </a:rPr>
                              </m:ctrlPr>
                            </m:dPr>
                            <m:e>
                              <m:sSubSup>
                                <m:sSubSupPr>
                                  <m:ctrlPr>
                                    <a:rPr lang="vi-VN" sz="2400" i="1" kern="100">
                                      <a:effectLst/>
                                      <a:ea typeface="Times New Roman" panose="02020603050405020304" pitchFamily="18" charset="0"/>
                                      <a:cs typeface="Times New Roman" panose="02020603050405020304" pitchFamily="18" charset="0"/>
                                    </a:rPr>
                                  </m:ctrlPr>
                                </m:sSubSupPr>
                                <m:e>
                                  <m:r>
                                    <a:rPr lang="vi-VN" sz="2400" i="1" kern="100">
                                      <a:effectLst/>
                                      <a:ea typeface="Times New Roman" panose="02020603050405020304" pitchFamily="18" charset="0"/>
                                      <a:cs typeface="Times New Roman" panose="02020603050405020304" pitchFamily="18" charset="0"/>
                                    </a:rPr>
                                    <m:t>𝑊</m:t>
                                  </m:r>
                                </m:e>
                                <m:sub>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𝑠</m:t>
                                      </m:r>
                                    </m:e>
                                    <m:sub>
                                      <m:r>
                                        <a:rPr lang="vi-VN" sz="2400" i="1" kern="100">
                                          <a:effectLst/>
                                          <a:ea typeface="Times New Roman" panose="02020603050405020304" pitchFamily="18" charset="0"/>
                                          <a:cs typeface="Times New Roman" panose="02020603050405020304" pitchFamily="18" charset="0"/>
                                        </a:rPr>
                                        <m:t>𝑤</m:t>
                                      </m:r>
                                    </m:sub>
                                  </m:sSub>
                                </m:sub>
                                <m:sup>
                                  <m:r>
                                    <a:rPr lang="vi-VN" sz="2400" i="1" kern="100">
                                      <a:effectLst/>
                                      <a:ea typeface="Times New Roman" panose="02020603050405020304" pitchFamily="18" charset="0"/>
                                      <a:cs typeface="Times New Roman" panose="02020603050405020304" pitchFamily="18" charset="0"/>
                                    </a:rPr>
                                    <m:t>𝑇</m:t>
                                  </m:r>
                                </m:sup>
                              </m:sSubSup>
                              <m:r>
                                <a:rPr lang="vi-VN" sz="2400" i="1" kern="100">
                                  <a:effectLst/>
                                  <a:ea typeface="Times New Roman" panose="02020603050405020304" pitchFamily="18" charset="0"/>
                                  <a:cs typeface="Times New Roman" panose="02020603050405020304" pitchFamily="18" charset="0"/>
                                </a:rPr>
                                <m:t>𝑊</m:t>
                              </m:r>
                            </m:e>
                          </m:d>
                          <m:r>
                            <a:rPr lang="vi-VN" sz="2400" i="1" kern="100">
                              <a:effectLst/>
                              <a:ea typeface="Times New Roman" panose="02020603050405020304" pitchFamily="18" charset="0"/>
                              <a:cs typeface="Times New Roman" panose="02020603050405020304" pitchFamily="18" charset="0"/>
                            </a:rPr>
                            <m:t>−</m:t>
                          </m:r>
                          <m:r>
                            <a:rPr lang="vi-VN" sz="2400" i="1" kern="100">
                              <a:effectLst/>
                              <a:ea typeface="Times New Roman" panose="02020603050405020304" pitchFamily="18" charset="0"/>
                              <a:cs typeface="Times New Roman" panose="02020603050405020304" pitchFamily="18" charset="0"/>
                            </a:rPr>
                            <m:t>𝑡𝑟𝑎𝑐𝑒</m:t>
                          </m:r>
                          <m:d>
                            <m:dPr>
                              <m:ctrlPr>
                                <a:rPr lang="vi-VN" sz="2400" i="1" kern="100">
                                  <a:effectLst/>
                                  <a:ea typeface="Times New Roman" panose="02020603050405020304" pitchFamily="18" charset="0"/>
                                  <a:cs typeface="Times New Roman" panose="02020603050405020304" pitchFamily="18" charset="0"/>
                                </a:rPr>
                              </m:ctrlPr>
                            </m:dPr>
                            <m:e>
                              <m:sSup>
                                <m:sSupPr>
                                  <m:ctrlPr>
                                    <a:rPr lang="vi-VN" sz="2400" i="1" kern="100">
                                      <a:effectLst/>
                                      <a:ea typeface="Times New Roman" panose="02020603050405020304" pitchFamily="18" charset="0"/>
                                      <a:cs typeface="Times New Roman" panose="02020603050405020304" pitchFamily="18" charset="0"/>
                                    </a:rPr>
                                  </m:ctrlPr>
                                </m:sSupPr>
                                <m:e>
                                  <m:r>
                                    <a:rPr lang="vi-VN" sz="2400" i="1" kern="100">
                                      <a:effectLst/>
                                      <a:ea typeface="Times New Roman" panose="02020603050405020304" pitchFamily="18" charset="0"/>
                                      <a:cs typeface="Times New Roman" panose="02020603050405020304" pitchFamily="18" charset="0"/>
                                    </a:rPr>
                                    <m:t>𝑤</m:t>
                                  </m:r>
                                </m:e>
                                <m:sup>
                                  <m:r>
                                    <a:rPr lang="vi-VN" sz="2400" i="1" kern="100">
                                      <a:effectLst/>
                                      <a:ea typeface="Times New Roman" panose="02020603050405020304" pitchFamily="18" charset="0"/>
                                      <a:cs typeface="Times New Roman" panose="02020603050405020304" pitchFamily="18" charset="0"/>
                                    </a:rPr>
                                    <m:t>𝑇</m:t>
                                  </m:r>
                                </m:sup>
                              </m:sSup>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𝑠</m:t>
                                  </m:r>
                                </m:e>
                                <m:sub>
                                  <m:r>
                                    <a:rPr lang="vi-VN" sz="2400" i="1" kern="100">
                                      <a:effectLst/>
                                      <a:ea typeface="Times New Roman" panose="02020603050405020304" pitchFamily="18" charset="0"/>
                                      <a:cs typeface="Times New Roman" panose="02020603050405020304" pitchFamily="18" charset="0"/>
                                    </a:rPr>
                                    <m:t>𝐵</m:t>
                                  </m:r>
                                </m:sub>
                              </m:sSub>
                              <m:r>
                                <a:rPr lang="vi-VN" sz="2400" i="1" kern="100">
                                  <a:effectLst/>
                                  <a:ea typeface="Times New Roman" panose="02020603050405020304" pitchFamily="18" charset="0"/>
                                  <a:cs typeface="Times New Roman" panose="02020603050405020304" pitchFamily="18" charset="0"/>
                                </a:rPr>
                                <m:t>𝑤</m:t>
                              </m:r>
                            </m:e>
                          </m:d>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𝑠</m:t>
                              </m:r>
                            </m:e>
                            <m:sub>
                              <m:r>
                                <a:rPr lang="vi-VN" sz="2400" i="1" kern="100">
                                  <a:effectLst/>
                                  <a:ea typeface="Times New Roman" panose="02020603050405020304" pitchFamily="18" charset="0"/>
                                  <a:cs typeface="Times New Roman" panose="02020603050405020304" pitchFamily="18" charset="0"/>
                                </a:rPr>
                                <m:t>𝑤</m:t>
                              </m:r>
                            </m:sub>
                          </m:sSub>
                          <m:r>
                            <a:rPr lang="vi-VN" sz="2400" i="1" kern="100">
                              <a:effectLst/>
                              <a:ea typeface="Times New Roman" panose="02020603050405020304" pitchFamily="18" charset="0"/>
                              <a:cs typeface="Times New Roman" panose="02020603050405020304" pitchFamily="18" charset="0"/>
                            </a:rPr>
                            <m:t>𝑤</m:t>
                          </m:r>
                          <m:r>
                            <a:rPr lang="vi-VN" sz="2400" i="1" kern="100">
                              <a:effectLst/>
                              <a:ea typeface="Times New Roman" panose="02020603050405020304" pitchFamily="18" charset="0"/>
                              <a:cs typeface="Times New Roman" panose="02020603050405020304" pitchFamily="18" charset="0"/>
                            </a:rPr>
                            <m:t>)</m:t>
                          </m:r>
                        </m:num>
                        <m:den>
                          <m:r>
                            <a:rPr lang="vi-VN" sz="2400" i="1" kern="100">
                              <a:effectLst/>
                              <a:ea typeface="Arial" panose="020B0604020202020204" pitchFamily="34" charset="0"/>
                              <a:cs typeface="Times New Roman" panose="02020603050405020304" pitchFamily="18" charset="0"/>
                            </a:rPr>
                            <m:t>(</m:t>
                          </m:r>
                          <m:sSup>
                            <m:sSupPr>
                              <m:ctrlPr>
                                <a:rPr lang="vi-VN" sz="2400" i="1" kern="100">
                                  <a:effectLst/>
                                  <a:ea typeface="Arial" panose="020B0604020202020204" pitchFamily="34" charset="0"/>
                                  <a:cs typeface="Times New Roman" panose="02020603050405020304" pitchFamily="18" charset="0"/>
                                </a:rPr>
                              </m:ctrlPr>
                            </m:sSupPr>
                            <m:e>
                              <m:r>
                                <a:rPr lang="vi-VN" sz="2400" i="1" kern="100">
                                  <a:effectLst/>
                                  <a:ea typeface="Arial" panose="020B0604020202020204" pitchFamily="34" charset="0"/>
                                  <a:cs typeface="Times New Roman" panose="02020603050405020304" pitchFamily="18" charset="0"/>
                                </a:rPr>
                                <m:t>𝑡𝑟𝑎𝑐𝑒</m:t>
                              </m:r>
                              <m:r>
                                <a:rPr lang="vi-VN" sz="2400" i="1" kern="100">
                                  <a:effectLst/>
                                  <a:ea typeface="Arial" panose="020B0604020202020204" pitchFamily="34" charset="0"/>
                                  <a:cs typeface="Times New Roman" panose="02020603050405020304" pitchFamily="18" charset="0"/>
                                </a:rPr>
                                <m:t>(</m:t>
                              </m:r>
                              <m:sSup>
                                <m:sSupPr>
                                  <m:ctrlPr>
                                    <a:rPr lang="vi-VN" sz="2400" i="1" kern="100">
                                      <a:effectLst/>
                                      <a:ea typeface="Times New Roman" panose="02020603050405020304" pitchFamily="18" charset="0"/>
                                      <a:cs typeface="Times New Roman" panose="02020603050405020304" pitchFamily="18" charset="0"/>
                                    </a:rPr>
                                  </m:ctrlPr>
                                </m:sSupPr>
                                <m:e>
                                  <m:r>
                                    <a:rPr lang="vi-VN" sz="2400" i="1" kern="100">
                                      <a:effectLst/>
                                      <a:ea typeface="Times New Roman" panose="02020603050405020304" pitchFamily="18" charset="0"/>
                                      <a:cs typeface="Times New Roman" panose="02020603050405020304" pitchFamily="18" charset="0"/>
                                    </a:rPr>
                                    <m:t>𝑤</m:t>
                                  </m:r>
                                </m:e>
                                <m:sup>
                                  <m:r>
                                    <a:rPr lang="vi-VN" sz="2400" i="1" kern="100">
                                      <a:effectLst/>
                                      <a:ea typeface="Times New Roman" panose="02020603050405020304" pitchFamily="18" charset="0"/>
                                      <a:cs typeface="Times New Roman" panose="02020603050405020304" pitchFamily="18" charset="0"/>
                                    </a:rPr>
                                    <m:t>𝑇</m:t>
                                  </m:r>
                                </m:sup>
                              </m:sSup>
                              <m:sSub>
                                <m:sSubPr>
                                  <m:ctrlPr>
                                    <a:rPr lang="vi-VN" sz="2400" i="1" kern="100">
                                      <a:effectLst/>
                                      <a:ea typeface="Times New Roman" panose="02020603050405020304" pitchFamily="18" charset="0"/>
                                      <a:cs typeface="Times New Roman" panose="02020603050405020304" pitchFamily="18" charset="0"/>
                                    </a:rPr>
                                  </m:ctrlPr>
                                </m:sSubPr>
                                <m:e>
                                  <m:r>
                                    <a:rPr lang="vi-VN" sz="2400" i="1" kern="100">
                                      <a:effectLst/>
                                      <a:ea typeface="Times New Roman" panose="02020603050405020304" pitchFamily="18" charset="0"/>
                                      <a:cs typeface="Times New Roman" panose="02020603050405020304" pitchFamily="18" charset="0"/>
                                    </a:rPr>
                                    <m:t>𝑠</m:t>
                                  </m:r>
                                </m:e>
                                <m:sub>
                                  <m:r>
                                    <a:rPr lang="vi-VN" sz="2400" i="1" kern="100">
                                      <a:effectLst/>
                                      <a:ea typeface="Times New Roman" panose="02020603050405020304" pitchFamily="18" charset="0"/>
                                      <a:cs typeface="Times New Roman" panose="02020603050405020304" pitchFamily="18" charset="0"/>
                                    </a:rPr>
                                    <m:t>𝑤</m:t>
                                  </m:r>
                                </m:sub>
                              </m:sSub>
                              <m:r>
                                <a:rPr lang="vi-VN" sz="2400" i="1" kern="100">
                                  <a:effectLst/>
                                  <a:ea typeface="Times New Roman" panose="02020603050405020304" pitchFamily="18" charset="0"/>
                                  <a:cs typeface="Times New Roman" panose="02020603050405020304" pitchFamily="18" charset="0"/>
                                </a:rPr>
                                <m:t>𝑤</m:t>
                              </m:r>
                              <m:r>
                                <a:rPr lang="vi-VN" sz="2400" i="1" kern="100">
                                  <a:effectLst/>
                                  <a:ea typeface="Arial" panose="020B0604020202020204" pitchFamily="34" charset="0"/>
                                  <a:cs typeface="Times New Roman" panose="02020603050405020304" pitchFamily="18" charset="0"/>
                                </a:rPr>
                                <m:t>)</m:t>
                              </m:r>
                            </m:e>
                            <m:sup>
                              <m:r>
                                <a:rPr lang="vi-VN" sz="2400" i="1" kern="100">
                                  <a:effectLst/>
                                  <a:ea typeface="Arial" panose="020B0604020202020204" pitchFamily="34" charset="0"/>
                                  <a:cs typeface="Times New Roman" panose="02020603050405020304" pitchFamily="18" charset="0"/>
                                </a:rPr>
                                <m:t>2</m:t>
                              </m:r>
                            </m:sup>
                          </m:sSup>
                        </m:den>
                      </m:f>
                    </m:oMath>
                  </m:oMathPara>
                </a14:m>
                <a:endParaRPr lang="vi-VN" sz="2400" kern="100" dirty="0">
                  <a:effectLst/>
                  <a:ea typeface="Arial" panose="020B0604020202020204" pitchFamily="34" charset="0"/>
                  <a:cs typeface="Times New Roman" panose="02020603050405020304" pitchFamily="18" charset="0"/>
                </a:endParaRPr>
              </a:p>
              <a:p>
                <a:pPr algn="just">
                  <a:lnSpc>
                    <a:spcPct val="107000"/>
                  </a:lnSpc>
                  <a:spcAft>
                    <a:spcPts val="800"/>
                  </a:spcAft>
                </a:pPr>
                <a:r>
                  <a:rPr lang="vi-VN" sz="2400" dirty="0">
                    <a:ea typeface="Calibri" panose="020F0502020204030204" pitchFamily="34" charset="0"/>
                    <a:cs typeface="Times New Roman" panose="02020603050405020304" pitchFamily="18" charset="0"/>
                    <a:sym typeface="Wingdings" panose="05000000000000000000" pitchFamily="2" charset="2"/>
                  </a:rPr>
                  <a:t>		</a:t>
                </a:r>
                <a:r>
                  <a:rPr lang="vi-VN" sz="2400" kern="100" dirty="0">
                    <a:effectLst/>
                    <a:ea typeface="Times New Roman" panose="02020603050405020304" pitchFamily="18" charset="0"/>
                    <a:cs typeface="Times New Roman" panose="02020603050405020304" pitchFamily="18" charset="0"/>
                  </a:rPr>
                  <a:t> </a:t>
                </a:r>
                <a14:m>
                  <m:oMath xmlns:m="http://schemas.openxmlformats.org/officeDocument/2006/math">
                    <m:sSubSup>
                      <m:sSubSupPr>
                        <m:ctrlPr>
                          <a:rPr lang="vi-VN" sz="2400" i="1" kern="100">
                            <a:effectLst/>
                            <a:ea typeface="Times New Roman" panose="02020603050405020304" pitchFamily="18" charset="0"/>
                            <a:cs typeface="Times New Roman" panose="02020603050405020304" pitchFamily="18" charset="0"/>
                          </a:rPr>
                        </m:ctrlPr>
                      </m:sSubSupPr>
                      <m:e>
                        <m:r>
                          <a:rPr lang="vi-VN" sz="2400" i="1" kern="100">
                            <a:effectLst/>
                            <a:ea typeface="Times New Roman" panose="02020603050405020304" pitchFamily="18" charset="0"/>
                            <a:cs typeface="Times New Roman" panose="02020603050405020304" pitchFamily="18" charset="0"/>
                          </a:rPr>
                          <m:t>𝑠</m:t>
                        </m:r>
                      </m:e>
                      <m:sub>
                        <m:r>
                          <a:rPr lang="vi-VN" sz="2400" i="1" kern="100">
                            <a:effectLst/>
                            <a:ea typeface="Times New Roman" panose="02020603050405020304" pitchFamily="18" charset="0"/>
                            <a:cs typeface="Times New Roman" panose="02020603050405020304" pitchFamily="18" charset="0"/>
                          </a:rPr>
                          <m:t>𝑤</m:t>
                        </m:r>
                      </m:sub>
                      <m:sup>
                        <m:r>
                          <a:rPr lang="vi-VN" sz="2400" i="1" kern="100">
                            <a:effectLst/>
                            <a:ea typeface="Times New Roman" panose="02020603050405020304" pitchFamily="18" charset="0"/>
                            <a:cs typeface="Times New Roman" panose="02020603050405020304" pitchFamily="18" charset="0"/>
                          </a:rPr>
                          <m:t>−1</m:t>
                        </m:r>
                      </m:sup>
                    </m:sSubSup>
                    <m:sSub>
                      <m:sSubPr>
                        <m:ctrlPr>
                          <a:rPr lang="vi-VN" sz="2400" i="1" kern="100">
                            <a:effectLst/>
                            <a:ea typeface="Times New Roman" panose="02020603050405020304" pitchFamily="18" charset="0"/>
                            <a:cs typeface="Times New Roman" panose="02020603050405020304" pitchFamily="18" charset="0"/>
                          </a:rPr>
                        </m:ctrlPr>
                      </m:sSubPr>
                      <m:e>
                        <m:r>
                          <a:rPr lang="vi-VN" sz="2400" b="0" i="1" kern="100" smtClean="0">
                            <a:effectLst/>
                            <a:ea typeface="Times New Roman" panose="02020603050405020304" pitchFamily="18" charset="0"/>
                            <a:cs typeface="Times New Roman" panose="02020603050405020304" pitchFamily="18" charset="0"/>
                          </a:rPr>
                          <m:t>𝑆</m:t>
                        </m:r>
                      </m:e>
                      <m:sub>
                        <m:r>
                          <a:rPr lang="vi-VN" sz="2400" i="1" kern="100">
                            <a:effectLst/>
                            <a:ea typeface="Times New Roman" panose="02020603050405020304" pitchFamily="18" charset="0"/>
                            <a:cs typeface="Times New Roman" panose="02020603050405020304" pitchFamily="18" charset="0"/>
                          </a:rPr>
                          <m:t>𝐵</m:t>
                        </m:r>
                      </m:sub>
                    </m:sSub>
                    <m:r>
                      <a:rPr lang="vi-VN" sz="2400" i="1" kern="100">
                        <a:effectLst/>
                        <a:ea typeface="Times New Roman" panose="02020603050405020304" pitchFamily="18" charset="0"/>
                        <a:cs typeface="Times New Roman" panose="02020603050405020304" pitchFamily="18" charset="0"/>
                      </a:rPr>
                      <m:t>𝑤</m:t>
                    </m:r>
                    <m:r>
                      <a:rPr lang="vi-VN" sz="2400" i="1" kern="100">
                        <a:effectLst/>
                        <a:ea typeface="Times New Roman" panose="02020603050405020304" pitchFamily="18" charset="0"/>
                        <a:cs typeface="Times New Roman" panose="02020603050405020304" pitchFamily="18" charset="0"/>
                      </a:rPr>
                      <m:t>=</m:t>
                    </m:r>
                    <m:acc>
                      <m:accPr>
                        <m:chr m:val="̅"/>
                        <m:ctrlPr>
                          <a:rPr lang="vi-VN" sz="2400" i="1" kern="100">
                            <a:effectLst/>
                            <a:ea typeface="Times New Roman" panose="02020603050405020304" pitchFamily="18" charset="0"/>
                            <a:cs typeface="Times New Roman" panose="02020603050405020304" pitchFamily="18" charset="0"/>
                          </a:rPr>
                        </m:ctrlPr>
                      </m:accPr>
                      <m:e>
                        <m:r>
                          <a:rPr lang="vi-VN" sz="2400" b="0" i="1" kern="100" smtClean="0">
                            <a:effectLst/>
                            <a:ea typeface="Times New Roman" panose="02020603050405020304" pitchFamily="18" charset="0"/>
                            <a:cs typeface="Times New Roman" panose="02020603050405020304" pitchFamily="18" charset="0"/>
                          </a:rPr>
                          <m:t>𝐽</m:t>
                        </m:r>
                      </m:e>
                    </m:acc>
                    <m:r>
                      <a:rPr lang="vi-VN" sz="2400" i="1" kern="100">
                        <a:effectLst/>
                        <a:ea typeface="Times New Roman" panose="02020603050405020304" pitchFamily="18" charset="0"/>
                        <a:cs typeface="Times New Roman" panose="02020603050405020304" pitchFamily="18" charset="0"/>
                      </a:rPr>
                      <m:t>𝑤</m:t>
                    </m:r>
                  </m:oMath>
                </a14:m>
                <a:endParaRPr lang="vi-VN" sz="2400" kern="100" dirty="0">
                  <a:effectLst/>
                  <a:ea typeface="Arial" panose="020B0604020202020204" pitchFamily="34" charset="0"/>
                  <a:cs typeface="Times New Roman" panose="02020603050405020304" pitchFamily="18" charset="0"/>
                </a:endParaRPr>
              </a:p>
              <a:p>
                <a:pPr algn="just">
                  <a:lnSpc>
                    <a:spcPct val="107000"/>
                  </a:lnSpc>
                  <a:spcAft>
                    <a:spcPts val="800"/>
                  </a:spcAft>
                </a:pPr>
                <a:endParaRPr lang="en-US" sz="2400" dirty="0">
                  <a:ea typeface="Calibri" panose="020F0502020204030204" pitchFamily="34" charset="0"/>
                  <a:cs typeface="Times New Roman" panose="02020603050405020304" pitchFamily="18" charset="0"/>
                </a:endParaRPr>
              </a:p>
            </p:txBody>
          </p:sp>
        </mc:Choice>
        <mc:Fallback>
          <p:sp>
            <p:nvSpPr>
              <p:cNvPr id="13" name="TextBox 12"/>
              <p:cNvSpPr txBox="1">
                <a:spLocks noRot="1" noChangeAspect="1" noMove="1" noResize="1" noEditPoints="1" noAdjustHandles="1" noChangeArrowheads="1" noChangeShapeType="1" noTextEdit="1"/>
              </p:cNvSpPr>
              <p:nvPr/>
            </p:nvSpPr>
            <p:spPr>
              <a:xfrm>
                <a:off x="114703" y="1349960"/>
                <a:ext cx="11508083" cy="2475549"/>
              </a:xfrm>
              <a:prstGeom prst="rect">
                <a:avLst/>
              </a:prstGeom>
              <a:blipFill>
                <a:blip r:embed="rId7"/>
                <a:stretch>
                  <a:fillRect l="-847" t="-1966"/>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02510" y="3785062"/>
                <a:ext cx="11508083" cy="867930"/>
              </a:xfrm>
              <a:prstGeom prst="rect">
                <a:avLst/>
              </a:prstGeom>
              <a:noFill/>
            </p:spPr>
            <p:txBody>
              <a:bodyPr wrap="square" rtlCol="0">
                <a:spAutoFit/>
              </a:bodyPr>
              <a:lstStyle/>
              <a:p>
                <a:r>
                  <a:rPr lang="en-US" sz="2400" dirty="0"/>
                  <a:t>Từ </a:t>
                </a:r>
                <a:r>
                  <a:rPr lang="en-US" sz="2400" dirty="0" err="1"/>
                  <a:t>đó</a:t>
                </a:r>
                <a:r>
                  <a:rPr lang="en-US" sz="2400" dirty="0"/>
                  <a:t> </a:t>
                </a:r>
                <a:r>
                  <a:rPr lang="en-US" sz="2400" dirty="0" err="1"/>
                  <a:t>suy</a:t>
                </a:r>
                <a:r>
                  <a:rPr lang="en-US" sz="2400" dirty="0"/>
                  <a:t> </a:t>
                </a:r>
                <a:r>
                  <a:rPr lang="en-US" sz="2400" dirty="0" err="1"/>
                  <a:t>ra</a:t>
                </a:r>
                <a:r>
                  <a:rPr lang="en-US" sz="2400" dirty="0"/>
                  <a:t> </a:t>
                </a:r>
                <a:r>
                  <a:rPr lang="en-US" sz="2400" dirty="0" err="1"/>
                  <a:t>mỗi</a:t>
                </a:r>
                <a:r>
                  <a:rPr lang="en-US" sz="2400" dirty="0"/>
                  <a:t> </a:t>
                </a:r>
                <a:r>
                  <a:rPr lang="en-US" sz="2400" dirty="0" err="1"/>
                  <a:t>cột</a:t>
                </a:r>
                <a:r>
                  <a:rPr lang="en-US" sz="2400" dirty="0"/>
                  <a:t> </a:t>
                </a:r>
                <a:r>
                  <a:rPr lang="en-US" sz="2400" dirty="0" err="1"/>
                  <a:t>của</a:t>
                </a:r>
                <a:r>
                  <a:rPr lang="en-US" sz="2400" dirty="0"/>
                  <a:t> W </a:t>
                </a:r>
                <a:r>
                  <a:rPr lang="en-US" sz="2400" dirty="0" err="1"/>
                  <a:t>là</a:t>
                </a:r>
                <a:r>
                  <a:rPr lang="en-US" sz="2400" dirty="0"/>
                  <a:t> </a:t>
                </a:r>
                <a:r>
                  <a:rPr lang="en-US" sz="2400" dirty="0" err="1"/>
                  <a:t>một</a:t>
                </a:r>
                <a:r>
                  <a:rPr lang="en-US" sz="2400" dirty="0"/>
                  <a:t> vector </a:t>
                </a:r>
                <a:r>
                  <a:rPr lang="en-US" sz="2400" dirty="0" err="1"/>
                  <a:t>riêng</a:t>
                </a:r>
                <a:r>
                  <a:rPr lang="en-US" sz="2400" dirty="0"/>
                  <a:t> </a:t>
                </a:r>
                <a:r>
                  <a:rPr lang="en-US" sz="2400" dirty="0" err="1"/>
                  <a:t>của</a:t>
                </a:r>
                <a:r>
                  <a:rPr lang="en-US" sz="2400" dirty="0"/>
                  <a:t>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𝑆</m:t>
                        </m:r>
                      </m:e>
                      <m:sub>
                        <m:r>
                          <a:rPr lang="en-US" sz="2400" b="0" i="1" smtClean="0">
                            <a:latin typeface="Cambria Math" panose="02040503050406030204" pitchFamily="18" charset="0"/>
                          </a:rPr>
                          <m:t>𝑊</m:t>
                        </m:r>
                      </m:sub>
                      <m:sup>
                        <m:r>
                          <a:rPr lang="en-US" sz="2400" b="0" i="1" smtClean="0">
                            <a:latin typeface="Cambria Math" panose="02040503050406030204" pitchFamily="18" charset="0"/>
                          </a:rPr>
                          <m:t>−1</m:t>
                        </m:r>
                      </m:sup>
                    </m:sSub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𝐵</m:t>
                        </m:r>
                      </m:sub>
                    </m:sSub>
                  </m:oMath>
                </a14:m>
                <a:r>
                  <a:rPr lang="en-US" sz="2400" dirty="0" err="1"/>
                  <a:t>ứng</a:t>
                </a:r>
                <a:r>
                  <a:rPr lang="en-US" sz="2400" dirty="0"/>
                  <a:t> </a:t>
                </a:r>
                <a:r>
                  <a:rPr lang="en-US" sz="2400" dirty="0" err="1"/>
                  <a:t>với</a:t>
                </a:r>
                <a:r>
                  <a:rPr lang="en-US" sz="2400" dirty="0"/>
                  <a:t> </a:t>
                </a:r>
                <a:r>
                  <a:rPr lang="en-US" sz="2400" dirty="0" err="1"/>
                  <a:t>trị</a:t>
                </a:r>
                <a:r>
                  <a:rPr lang="en-US" sz="2400" dirty="0"/>
                  <a:t> </a:t>
                </a:r>
                <a:r>
                  <a:rPr lang="en-US" sz="2400" dirty="0" err="1"/>
                  <a:t>riêng</a:t>
                </a:r>
                <a:r>
                  <a:rPr lang="en-US" sz="2400" dirty="0"/>
                  <a:t> </a:t>
                </a:r>
                <a:r>
                  <a:rPr lang="en-US" sz="2400" dirty="0" err="1"/>
                  <a:t>lớn</a:t>
                </a:r>
                <a:r>
                  <a:rPr lang="en-US" sz="2400" dirty="0"/>
                  <a:t> </a:t>
                </a:r>
                <a:r>
                  <a:rPr lang="en-US" sz="2400" dirty="0" err="1"/>
                  <a:t>nhất</a:t>
                </a:r>
                <a:r>
                  <a:rPr lang="en-US" sz="2400" dirty="0"/>
                  <a:t> </a:t>
                </a:r>
                <a:r>
                  <a:rPr lang="en-US" sz="2400" dirty="0" err="1"/>
                  <a:t>của</a:t>
                </a:r>
                <a:r>
                  <a:rPr lang="en-US" sz="2400" dirty="0"/>
                  <a:t> ma </a:t>
                </a:r>
                <a:r>
                  <a:rPr lang="en-US" sz="2400" dirty="0" err="1"/>
                  <a:t>trận</a:t>
                </a:r>
                <a:r>
                  <a:rPr lang="en-US" sz="2400" dirty="0"/>
                  <a:t> </a:t>
                </a:r>
                <a:r>
                  <a:rPr lang="en-US" sz="2400" dirty="0" err="1"/>
                  <a:t>này</a:t>
                </a:r>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510" y="3785062"/>
                <a:ext cx="11508083" cy="867930"/>
              </a:xfrm>
              <a:prstGeom prst="rect">
                <a:avLst/>
              </a:prstGeom>
              <a:blipFill rotWithShape="0">
                <a:blip r:embed="rId8"/>
                <a:stretch>
                  <a:fillRect l="-847" t="-4930" r="-106" b="-11972"/>
                </a:stretch>
              </a:blipFill>
            </p:spPr>
            <p:txBody>
              <a:bodyPr/>
              <a:lstStyle/>
              <a:p>
                <a:r>
                  <a:rPr lang="en-US">
                    <a:noFill/>
                  </a:rPr>
                  <a:t> </a:t>
                </a:r>
              </a:p>
            </p:txBody>
          </p:sp>
        </mc:Fallback>
      </mc:AlternateContent>
      <p:sp>
        <p:nvSpPr>
          <p:cNvPr id="17" name="TextBox 16"/>
          <p:cNvSpPr txBox="1"/>
          <p:nvPr/>
        </p:nvSpPr>
        <p:spPr>
          <a:xfrm>
            <a:off x="5397689" y="4949357"/>
            <a:ext cx="7043596" cy="523220"/>
          </a:xfrm>
          <a:prstGeom prst="rect">
            <a:avLst/>
          </a:prstGeom>
          <a:noFill/>
        </p:spPr>
        <p:txBody>
          <a:bodyPr wrap="square" rtlCol="0">
            <a:spAutoFit/>
          </a:bodyPr>
          <a:lstStyle/>
          <a:p>
            <a:endParaRPr lang="en-US" sz="2800" dirty="0"/>
          </a:p>
        </p:txBody>
      </p:sp>
    </p:spTree>
    <p:extLst>
      <p:ext uri="{BB962C8B-B14F-4D97-AF65-F5344CB8AC3E}">
        <p14:creationId xmlns:p14="http://schemas.microsoft.com/office/powerpoint/2010/main" val="584465075"/>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D wallpaper: Cartoon Network, We Bare Bears | Wallpaper Flare"/>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p:cNvGrpSpPr/>
          <p:nvPr/>
        </p:nvGrpSpPr>
        <p:grpSpPr>
          <a:xfrm>
            <a:off x="1635273" y="-164015"/>
            <a:ext cx="8921890" cy="1754326"/>
            <a:chOff x="1635273" y="-164015"/>
            <a:chExt cx="8921890" cy="1754326"/>
          </a:xfrm>
        </p:grpSpPr>
        <p:sp>
          <p:nvSpPr>
            <p:cNvPr id="8" name="TextBox 7"/>
            <p:cNvSpPr txBox="1"/>
            <p:nvPr/>
          </p:nvSpPr>
          <p:spPr>
            <a:xfrm>
              <a:off x="1635273" y="-164015"/>
              <a:ext cx="8727762" cy="1323439"/>
            </a:xfrm>
            <a:prstGeom prst="rect">
              <a:avLst/>
            </a:prstGeom>
            <a:noFill/>
          </p:spPr>
          <p:txBody>
            <a:bodyPr wrap="square" rtlCol="0">
              <a:spAutoFit/>
            </a:bodyPr>
            <a:lstStyle/>
            <a:p>
              <a:pPr algn="ctr"/>
              <a:r>
                <a:rPr lang="en-US" sz="8000" dirty="0" err="1">
                  <a:ln w="19050">
                    <a:solidFill>
                      <a:srgbClr val="44382A"/>
                    </a:solidFill>
                  </a:ln>
                  <a:solidFill>
                    <a:srgbClr val="DA5C45"/>
                  </a:solidFill>
                  <a:latin typeface="iCiel Cadena" panose="02000503000000020004" pitchFamily="50" charset="0"/>
                </a:rPr>
                <a:t>Nhóm</a:t>
              </a:r>
              <a:r>
                <a:rPr lang="en-US" sz="8000" dirty="0">
                  <a:ln w="19050">
                    <a:solidFill>
                      <a:srgbClr val="44382A"/>
                    </a:solidFill>
                  </a:ln>
                  <a:solidFill>
                    <a:srgbClr val="DA5C45"/>
                  </a:solidFill>
                  <a:latin typeface="iCiel Cadena" panose="02000503000000020004" pitchFamily="50" charset="0"/>
                </a:rPr>
                <a:t> 5</a:t>
              </a:r>
              <a:r>
                <a:rPr lang="en-US" sz="8000" dirty="0">
                  <a:ln w="19050">
                    <a:solidFill>
                      <a:srgbClr val="44382A"/>
                    </a:solidFill>
                  </a:ln>
                  <a:latin typeface="iCiel Cadena" panose="02000503000000020004" pitchFamily="50" charset="0"/>
                </a:rPr>
                <a:t> </a:t>
              </a:r>
            </a:p>
          </p:txBody>
        </p:sp>
        <p:sp>
          <p:nvSpPr>
            <p:cNvPr id="9" name="TextBox 8"/>
            <p:cNvSpPr txBox="1"/>
            <p:nvPr/>
          </p:nvSpPr>
          <p:spPr>
            <a:xfrm>
              <a:off x="5424037" y="-164015"/>
              <a:ext cx="5133126" cy="1754326"/>
            </a:xfrm>
            <a:prstGeom prst="rect">
              <a:avLst/>
            </a:prstGeom>
            <a:noFill/>
          </p:spPr>
          <p:txBody>
            <a:bodyPr wrap="square" rtlCol="0">
              <a:spAutoFit/>
            </a:bodyPr>
            <a:lstStyle/>
            <a:p>
              <a:pPr algn="ctr"/>
              <a:endParaRPr lang="vi-VN" sz="8000" dirty="0">
                <a:ln w="19050">
                  <a:solidFill>
                    <a:srgbClr val="44382A"/>
                  </a:solidFill>
                </a:ln>
                <a:solidFill>
                  <a:srgbClr val="EFEEDE"/>
                </a:solidFill>
                <a:latin typeface="iCiel Cadena" panose="02000503000000020004" pitchFamily="50" charset="0"/>
              </a:endParaRPr>
            </a:p>
            <a:p>
              <a:endParaRPr lang="vi-VN" sz="2800" dirty="0">
                <a:ln w="19050">
                  <a:solidFill>
                    <a:schemeClr val="tx1"/>
                  </a:solidFill>
                </a:ln>
              </a:endParaRPr>
            </a:p>
          </p:txBody>
        </p:sp>
      </p:grpSp>
      <p:grpSp>
        <p:nvGrpSpPr>
          <p:cNvPr id="10" name="Group 9"/>
          <p:cNvGrpSpPr/>
          <p:nvPr/>
        </p:nvGrpSpPr>
        <p:grpSpPr>
          <a:xfrm>
            <a:off x="1964182" y="1726258"/>
            <a:ext cx="2119764" cy="2767953"/>
            <a:chOff x="880379" y="1463040"/>
            <a:chExt cx="3034146" cy="3782291"/>
          </a:xfrm>
        </p:grpSpPr>
        <p:sp>
          <p:nvSpPr>
            <p:cNvPr id="4" name="Rectangle 3"/>
            <p:cNvSpPr/>
            <p:nvPr/>
          </p:nvSpPr>
          <p:spPr>
            <a:xfrm>
              <a:off x="880379" y="1463040"/>
              <a:ext cx="3034146" cy="37822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1030779" y="1712423"/>
              <a:ext cx="2665614" cy="185099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9" name="Group 18"/>
          <p:cNvGrpSpPr/>
          <p:nvPr/>
        </p:nvGrpSpPr>
        <p:grpSpPr>
          <a:xfrm>
            <a:off x="5119697" y="1722151"/>
            <a:ext cx="2121288" cy="2767953"/>
            <a:chOff x="4355689" y="1463039"/>
            <a:chExt cx="3036327" cy="3782291"/>
          </a:xfrm>
        </p:grpSpPr>
        <p:sp>
          <p:nvSpPr>
            <p:cNvPr id="11" name="Rectangle 10"/>
            <p:cNvSpPr/>
            <p:nvPr/>
          </p:nvSpPr>
          <p:spPr>
            <a:xfrm>
              <a:off x="4357870" y="1463039"/>
              <a:ext cx="3034146" cy="378229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4566688" y="1668680"/>
              <a:ext cx="2496122" cy="192665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p:cNvSpPr txBox="1"/>
            <p:nvPr/>
          </p:nvSpPr>
          <p:spPr>
            <a:xfrm>
              <a:off x="4355689" y="3837033"/>
              <a:ext cx="3034146" cy="883184"/>
            </a:xfrm>
            <a:prstGeom prst="rect">
              <a:avLst/>
            </a:prstGeom>
            <a:noFill/>
          </p:spPr>
          <p:txBody>
            <a:bodyPr wrap="square" rtlCol="0">
              <a:spAutoFit/>
            </a:bodyPr>
            <a:lstStyle/>
            <a:p>
              <a:pPr algn="ctr"/>
              <a:r>
                <a:rPr lang="en-US">
                  <a:ln>
                    <a:solidFill>
                      <a:schemeClr val="tx1"/>
                    </a:solidFill>
                  </a:ln>
                  <a:latin typeface="Lobster"/>
                </a:rPr>
                <a:t>Lê Tấn Lộc</a:t>
              </a:r>
            </a:p>
            <a:p>
              <a:pPr algn="ctr"/>
              <a:r>
                <a:rPr lang="en-US">
                  <a:ln>
                    <a:solidFill>
                      <a:schemeClr val="tx1"/>
                    </a:solidFill>
                  </a:ln>
                  <a:latin typeface="Lobster"/>
                </a:rPr>
                <a:t>2001202134</a:t>
              </a:r>
              <a:endParaRPr lang="vi-VN">
                <a:ln>
                  <a:solidFill>
                    <a:schemeClr val="tx1"/>
                  </a:solidFill>
                </a:ln>
                <a:latin typeface="Lobster"/>
              </a:endParaRPr>
            </a:p>
          </p:txBody>
        </p:sp>
      </p:grpSp>
      <p:grpSp>
        <p:nvGrpSpPr>
          <p:cNvPr id="22" name="Group 21"/>
          <p:cNvGrpSpPr/>
          <p:nvPr/>
        </p:nvGrpSpPr>
        <p:grpSpPr>
          <a:xfrm>
            <a:off x="8338321" y="1754326"/>
            <a:ext cx="2136079" cy="2767952"/>
            <a:chOff x="8258197" y="1463039"/>
            <a:chExt cx="3057499" cy="3782291"/>
          </a:xfrm>
        </p:grpSpPr>
        <p:sp>
          <p:nvSpPr>
            <p:cNvPr id="12" name="Rectangle 11"/>
            <p:cNvSpPr/>
            <p:nvPr/>
          </p:nvSpPr>
          <p:spPr>
            <a:xfrm>
              <a:off x="8262558" y="1463039"/>
              <a:ext cx="3034146" cy="378229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p:cNvSpPr txBox="1"/>
            <p:nvPr/>
          </p:nvSpPr>
          <p:spPr>
            <a:xfrm>
              <a:off x="8258197" y="3829241"/>
              <a:ext cx="3057499" cy="883184"/>
            </a:xfrm>
            <a:prstGeom prst="rect">
              <a:avLst/>
            </a:prstGeom>
            <a:noFill/>
          </p:spPr>
          <p:txBody>
            <a:bodyPr wrap="square" rtlCol="0">
              <a:spAutoFit/>
            </a:bodyPr>
            <a:lstStyle/>
            <a:p>
              <a:pPr algn="ctr"/>
              <a:r>
                <a:rPr lang="en-US" dirty="0" err="1">
                  <a:ln>
                    <a:solidFill>
                      <a:schemeClr val="tx1"/>
                    </a:solidFill>
                  </a:ln>
                  <a:solidFill>
                    <a:schemeClr val="accent1">
                      <a:lumMod val="75000"/>
                    </a:schemeClr>
                  </a:solidFill>
                  <a:latin typeface="Lobster"/>
                </a:rPr>
                <a:t>Quách</a:t>
              </a:r>
              <a:r>
                <a:rPr lang="en-US" dirty="0">
                  <a:ln>
                    <a:solidFill>
                      <a:schemeClr val="tx1"/>
                    </a:solidFill>
                  </a:ln>
                  <a:solidFill>
                    <a:schemeClr val="accent1">
                      <a:lumMod val="75000"/>
                    </a:schemeClr>
                  </a:solidFill>
                  <a:latin typeface="Lobster"/>
                </a:rPr>
                <a:t> </a:t>
              </a:r>
              <a:r>
                <a:rPr lang="en-US" dirty="0" err="1">
                  <a:ln>
                    <a:solidFill>
                      <a:schemeClr val="tx1"/>
                    </a:solidFill>
                  </a:ln>
                  <a:solidFill>
                    <a:schemeClr val="accent1">
                      <a:lumMod val="75000"/>
                    </a:schemeClr>
                  </a:solidFill>
                  <a:latin typeface="Lobster"/>
                </a:rPr>
                <a:t>Văn</a:t>
              </a:r>
              <a:r>
                <a:rPr lang="en-US" dirty="0">
                  <a:ln>
                    <a:solidFill>
                      <a:schemeClr val="tx1"/>
                    </a:solidFill>
                  </a:ln>
                  <a:solidFill>
                    <a:schemeClr val="accent1">
                      <a:lumMod val="75000"/>
                    </a:schemeClr>
                  </a:solidFill>
                  <a:latin typeface="Lobster"/>
                </a:rPr>
                <a:t> Linh</a:t>
              </a:r>
            </a:p>
            <a:p>
              <a:pPr algn="ctr"/>
              <a:r>
                <a:rPr lang="en-US" dirty="0">
                  <a:ln>
                    <a:solidFill>
                      <a:schemeClr val="tx1"/>
                    </a:solidFill>
                  </a:ln>
                  <a:solidFill>
                    <a:schemeClr val="accent1">
                      <a:lumMod val="75000"/>
                    </a:schemeClr>
                  </a:solidFill>
                  <a:latin typeface="Lobster"/>
                </a:rPr>
                <a:t>2001200192</a:t>
              </a:r>
            </a:p>
          </p:txBody>
        </p:sp>
        <p:sp>
          <p:nvSpPr>
            <p:cNvPr id="24" name="Rectangle 23"/>
            <p:cNvSpPr/>
            <p:nvPr/>
          </p:nvSpPr>
          <p:spPr>
            <a:xfrm>
              <a:off x="8426336" y="1728863"/>
              <a:ext cx="2714400" cy="183455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3" name="Rectangle 22"/>
          <p:cNvSpPr/>
          <p:nvPr/>
        </p:nvSpPr>
        <p:spPr>
          <a:xfrm>
            <a:off x="-29103" y="465319"/>
            <a:ext cx="2119764" cy="27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10392158" y="458077"/>
            <a:ext cx="1828965" cy="27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113" y="4483617"/>
            <a:ext cx="1690774" cy="2428416"/>
          </a:xfrm>
          <a:prstGeom prst="rect">
            <a:avLst/>
          </a:prstGeom>
        </p:spPr>
      </p:pic>
      <p:sp>
        <p:nvSpPr>
          <p:cNvPr id="34" name="TextBox 33"/>
          <p:cNvSpPr txBox="1"/>
          <p:nvPr/>
        </p:nvSpPr>
        <p:spPr>
          <a:xfrm>
            <a:off x="1949377" y="3472276"/>
            <a:ext cx="2103839" cy="646331"/>
          </a:xfrm>
          <a:prstGeom prst="rect">
            <a:avLst/>
          </a:prstGeom>
          <a:noFill/>
        </p:spPr>
        <p:txBody>
          <a:bodyPr wrap="square" rtlCol="0">
            <a:spAutoFit/>
          </a:bodyPr>
          <a:lstStyle/>
          <a:p>
            <a:pPr algn="ctr"/>
            <a:r>
              <a:rPr lang="en-US" dirty="0" err="1">
                <a:ln>
                  <a:solidFill>
                    <a:schemeClr val="tx1"/>
                  </a:solidFill>
                </a:ln>
                <a:solidFill>
                  <a:schemeClr val="accent2">
                    <a:lumMod val="50000"/>
                  </a:schemeClr>
                </a:solidFill>
                <a:latin typeface="Lobster"/>
              </a:rPr>
              <a:t>Nguyễn</a:t>
            </a:r>
            <a:r>
              <a:rPr lang="en-US" dirty="0">
                <a:ln>
                  <a:solidFill>
                    <a:schemeClr val="tx1"/>
                  </a:solidFill>
                </a:ln>
                <a:solidFill>
                  <a:schemeClr val="accent2">
                    <a:lumMod val="50000"/>
                  </a:schemeClr>
                </a:solidFill>
                <a:latin typeface="Lobster"/>
              </a:rPr>
              <a:t> </a:t>
            </a:r>
            <a:r>
              <a:rPr lang="en-US" dirty="0" err="1">
                <a:ln>
                  <a:solidFill>
                    <a:schemeClr val="tx1"/>
                  </a:solidFill>
                </a:ln>
                <a:solidFill>
                  <a:schemeClr val="accent2">
                    <a:lumMod val="50000"/>
                  </a:schemeClr>
                </a:solidFill>
                <a:latin typeface="Lobster"/>
              </a:rPr>
              <a:t>Quốc</a:t>
            </a:r>
            <a:r>
              <a:rPr lang="en-US" dirty="0">
                <a:ln>
                  <a:solidFill>
                    <a:schemeClr val="tx1"/>
                  </a:solidFill>
                </a:ln>
                <a:solidFill>
                  <a:schemeClr val="accent2">
                    <a:lumMod val="50000"/>
                  </a:schemeClr>
                </a:solidFill>
                <a:latin typeface="Lobster"/>
              </a:rPr>
              <a:t> </a:t>
            </a:r>
            <a:r>
              <a:rPr lang="en-US" dirty="0" err="1">
                <a:ln>
                  <a:solidFill>
                    <a:schemeClr val="tx1"/>
                  </a:solidFill>
                </a:ln>
                <a:solidFill>
                  <a:schemeClr val="accent2">
                    <a:lumMod val="50000"/>
                  </a:schemeClr>
                </a:solidFill>
                <a:latin typeface="Lobster"/>
              </a:rPr>
              <a:t>Cường</a:t>
            </a:r>
            <a:endParaRPr lang="en-US" dirty="0">
              <a:ln>
                <a:solidFill>
                  <a:schemeClr val="tx1"/>
                </a:solidFill>
              </a:ln>
              <a:solidFill>
                <a:schemeClr val="accent2">
                  <a:lumMod val="50000"/>
                </a:schemeClr>
              </a:solidFill>
              <a:latin typeface="Lobster"/>
            </a:endParaRPr>
          </a:p>
          <a:p>
            <a:pPr algn="ctr"/>
            <a:r>
              <a:rPr lang="vi-VN" dirty="0">
                <a:ln>
                  <a:solidFill>
                    <a:schemeClr val="tx1"/>
                  </a:solidFill>
                </a:ln>
                <a:solidFill>
                  <a:schemeClr val="accent2">
                    <a:lumMod val="50000"/>
                  </a:schemeClr>
                </a:solidFill>
                <a:latin typeface="Lobster"/>
              </a:rPr>
              <a:t>2001207309</a:t>
            </a:r>
          </a:p>
        </p:txBody>
      </p:sp>
      <p:sp>
        <p:nvSpPr>
          <p:cNvPr id="2" name="Slide Number Placeholder 1"/>
          <p:cNvSpPr>
            <a:spLocks noGrp="1"/>
          </p:cNvSpPr>
          <p:nvPr>
            <p:ph type="sldNum" sz="quarter" idx="12"/>
          </p:nvPr>
        </p:nvSpPr>
        <p:spPr/>
        <p:txBody>
          <a:bodyPr/>
          <a:lstStyle/>
          <a:p>
            <a:fld id="{149A78A4-89FC-44D0-BC56-BE4D261A002F}" type="slidenum">
              <a:rPr lang="vi-VN" smtClean="0"/>
              <a:t>2</a:t>
            </a:fld>
            <a:endParaRPr lang="vi-V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2" presetClass="entr" presetSubtype="8" decel="100000" fill="hold" nodeType="withEffect">
                                  <p:stCondLst>
                                    <p:cond delay="7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0-#ppt_w/2"/>
                                          </p:val>
                                        </p:tav>
                                        <p:tav tm="100000">
                                          <p:val>
                                            <p:strVal val="#ppt_x"/>
                                          </p:val>
                                        </p:tav>
                                      </p:tavLst>
                                    </p:anim>
                                    <p:anim calcmode="lin" valueType="num">
                                      <p:cBhvr additive="base">
                                        <p:cTn id="19" dur="10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4" decel="100000" fill="hold" nodeType="withEffect">
                                  <p:stCondLst>
                                    <p:cond delay="9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000" fill="hold"/>
                                        <p:tgtEl>
                                          <p:spTgt spid="19"/>
                                        </p:tgtEl>
                                        <p:attrNameLst>
                                          <p:attrName>ppt_x</p:attrName>
                                        </p:attrNameLst>
                                      </p:cBhvr>
                                      <p:tavLst>
                                        <p:tav tm="0">
                                          <p:val>
                                            <p:strVal val="#ppt_x"/>
                                          </p:val>
                                        </p:tav>
                                        <p:tav tm="100000">
                                          <p:val>
                                            <p:strVal val="#ppt_x"/>
                                          </p:val>
                                        </p:tav>
                                      </p:tavLst>
                                    </p:anim>
                                    <p:anim calcmode="lin" valueType="num">
                                      <p:cBhvr additive="base">
                                        <p:cTn id="23" dur="10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2" decel="100000" fill="hold" nodeType="withEffect">
                                  <p:stCondLst>
                                    <p:cond delay="11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000" fill="hold"/>
                                        <p:tgtEl>
                                          <p:spTgt spid="22"/>
                                        </p:tgtEl>
                                        <p:attrNameLst>
                                          <p:attrName>ppt_x</p:attrName>
                                        </p:attrNameLst>
                                      </p:cBhvr>
                                      <p:tavLst>
                                        <p:tav tm="0">
                                          <p:val>
                                            <p:strVal val="1+#ppt_w/2"/>
                                          </p:val>
                                        </p:tav>
                                        <p:tav tm="100000">
                                          <p:val>
                                            <p:strVal val="#ppt_x"/>
                                          </p:val>
                                        </p:tav>
                                      </p:tavLst>
                                    </p:anim>
                                    <p:anim calcmode="lin" valueType="num">
                                      <p:cBhvr additive="base">
                                        <p:cTn id="27" dur="1000" fill="hold"/>
                                        <p:tgtEl>
                                          <p:spTgt spid="22"/>
                                        </p:tgtEl>
                                        <p:attrNameLst>
                                          <p:attrName>ppt_y</p:attrName>
                                        </p:attrNameLst>
                                      </p:cBhvr>
                                      <p:tavLst>
                                        <p:tav tm="0">
                                          <p:val>
                                            <p:strVal val="#ppt_y"/>
                                          </p:val>
                                        </p:tav>
                                        <p:tav tm="100000">
                                          <p:val>
                                            <p:strVal val="#ppt_y"/>
                                          </p:val>
                                        </p:tav>
                                      </p:tavLst>
                                    </p:anim>
                                  </p:childTnLst>
                                </p:cTn>
                              </p:par>
                              <p:par>
                                <p:cTn id="28" presetID="63" presetClass="path" presetSubtype="0" accel="50000" decel="50000" fill="hold" nodeType="withEffect">
                                  <p:stCondLst>
                                    <p:cond delay="1000"/>
                                  </p:stCondLst>
                                  <p:childTnLst>
                                    <p:animMotion origin="layout" path="M 1.875E-6 2.96296E-6 L 0.8793 0.01365 " pathEditMode="relative" rAng="0" ptsTypes="AA">
                                      <p:cBhvr>
                                        <p:cTn id="29" dur="3500" fill="hold"/>
                                        <p:tgtEl>
                                          <p:spTgt spid="72"/>
                                        </p:tgtEl>
                                        <p:attrNameLst>
                                          <p:attrName>ppt_x</p:attrName>
                                          <p:attrName>ppt_y</p:attrName>
                                        </p:attrNameLst>
                                      </p:cBhvr>
                                      <p:rCtr x="43958"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err="1"/>
              <a:t>Hàm</a:t>
            </a:r>
            <a:r>
              <a:rPr lang="en-US" sz="4400" b="1" dirty="0"/>
              <a:t> </a:t>
            </a:r>
            <a:r>
              <a:rPr lang="en-US" sz="4400" b="1" dirty="0" err="1"/>
              <a:t>mất</a:t>
            </a:r>
            <a:r>
              <a:rPr lang="en-US" sz="4400" b="1" dirty="0"/>
              <a:t> </a:t>
            </a:r>
            <a:r>
              <a:rPr lang="en-US" sz="4400" b="1" dirty="0" err="1"/>
              <a:t>mát</a:t>
            </a:r>
            <a:r>
              <a:rPr lang="en-US" sz="4400" b="1" dirty="0"/>
              <a:t> </a:t>
            </a:r>
            <a:r>
              <a:rPr lang="en-US" sz="4400" b="1" dirty="0" err="1"/>
              <a:t>cho</a:t>
            </a:r>
            <a:r>
              <a:rPr lang="en-US" sz="4400" b="1" dirty="0"/>
              <a:t> multi-class LDA</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20</a:t>
            </a:fld>
            <a:endParaRPr lang="vi-VN"/>
          </a:p>
        </p:txBody>
      </p:sp>
      <mc:AlternateContent xmlns:mc="http://schemas.openxmlformats.org/markup-compatibility/2006" xmlns:a14="http://schemas.microsoft.com/office/drawing/2010/main">
        <mc:Choice Requires="a14">
          <p:sp>
            <p:nvSpPr>
              <p:cNvPr id="13" name="TextBox 12"/>
              <p:cNvSpPr txBox="1"/>
              <p:nvPr/>
            </p:nvSpPr>
            <p:spPr>
              <a:xfrm>
                <a:off x="102511" y="1349960"/>
                <a:ext cx="11508083" cy="3505511"/>
              </a:xfrm>
              <a:prstGeom prst="rect">
                <a:avLst/>
              </a:prstGeom>
              <a:noFill/>
            </p:spPr>
            <p:txBody>
              <a:bodyPr wrap="square" rtlCol="0">
                <a:spAutoFit/>
              </a:bodyPr>
              <a:lstStyle/>
              <a:p>
                <a:r>
                  <a:rPr lang="vi-VN" sz="2400" dirty="0"/>
                  <a:t>Nhận thấy rằng các cột của W cần phải độc lập tuyến tính. Vì nếu không, dữ liệu trong không gian mới y=</a:t>
                </a:r>
                <a14:m>
                  <m:oMath xmlns:m="http://schemas.openxmlformats.org/officeDocument/2006/math">
                    <m:sSup>
                      <m:sSupPr>
                        <m:ctrlPr>
                          <a:rPr lang="vi-VN" sz="240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𝑇</m:t>
                        </m:r>
                      </m:sup>
                    </m:sSup>
                  </m:oMath>
                </a14:m>
                <a:r>
                  <a:rPr lang="vi-VN" sz="2400" dirty="0"/>
                  <a:t>x sẽ phụ thuộc tuyến tính và có thể tiếp tục được giảm số chiều mà không ảnh hưởng gì.</a:t>
                </a:r>
              </a:p>
              <a:p>
                <a:r>
                  <a:rPr lang="vi-VN" sz="2400" dirty="0"/>
                  <a:t>Vậy các cột của W là các vector độc lập tuyến tính ứng với trị riêng cao nhất của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𝑆</m:t>
                        </m:r>
                      </m:e>
                      <m:sub>
                        <m:r>
                          <a:rPr lang="en-US" sz="2400" i="1">
                            <a:latin typeface="Cambria Math" panose="02040503050406030204" pitchFamily="18" charset="0"/>
                          </a:rPr>
                          <m:t>𝑊</m:t>
                        </m:r>
                      </m:sub>
                      <m:sup>
                        <m:r>
                          <a:rPr lang="en-US" sz="2400" i="1">
                            <a:latin typeface="Cambria Math" panose="02040503050406030204" pitchFamily="18" charset="0"/>
                          </a:rPr>
                          <m:t>−1</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oMath>
                </a14:m>
                <a:r>
                  <a:rPr lang="vi-VN" sz="2400" dirty="0"/>
                  <a:t>. Câu hỏi đặt ra là: Có nhiều nhất bao nhiêu vector riêng độc lập tuyến tính ứng với trị riêng lớn nhất của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𝑆</m:t>
                        </m:r>
                      </m:e>
                      <m:sub>
                        <m:r>
                          <a:rPr lang="en-US" sz="2400" i="1">
                            <a:latin typeface="Cambria Math" panose="02040503050406030204" pitchFamily="18" charset="0"/>
                          </a:rPr>
                          <m:t>𝑊</m:t>
                        </m:r>
                      </m:sub>
                      <m:sup>
                        <m:r>
                          <a:rPr lang="en-US" sz="2400" i="1">
                            <a:latin typeface="Cambria Math" panose="02040503050406030204" pitchFamily="18" charset="0"/>
                          </a:rPr>
                          <m:t>−1</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oMath>
                </a14:m>
                <a:r>
                  <a:rPr lang="vi-VN" sz="2400" dirty="0"/>
                  <a:t>?</a:t>
                </a:r>
              </a:p>
              <a:p>
                <a:r>
                  <a:rPr lang="vi-VN" sz="2400" dirty="0"/>
                  <a:t>Số lượng lớn nhất các vector riêng độc lập tuyến tính ứng với 1 trị riêng chính là rank của không gian riêng ứng với trị riêng đó, và không thể lớn hơn rank của ma trận.</a:t>
                </a:r>
              </a:p>
            </p:txBody>
          </p:sp>
        </mc:Choice>
        <mc:Fallback xmlns="">
          <p:sp>
            <p:nvSpPr>
              <p:cNvPr id="13" name="TextBox 12"/>
              <p:cNvSpPr txBox="1">
                <a:spLocks noRot="1" noChangeAspect="1" noMove="1" noResize="1" noEditPoints="1" noAdjustHandles="1" noChangeArrowheads="1" noChangeShapeType="1" noTextEdit="1"/>
              </p:cNvSpPr>
              <p:nvPr/>
            </p:nvSpPr>
            <p:spPr>
              <a:xfrm>
                <a:off x="102511" y="1349960"/>
                <a:ext cx="11508083" cy="3505511"/>
              </a:xfrm>
              <a:prstGeom prst="rect">
                <a:avLst/>
              </a:prstGeom>
              <a:blipFill rotWithShape="0">
                <a:blip r:embed="rId7"/>
                <a:stretch>
                  <a:fillRect l="-847" t="-1215" b="-868"/>
                </a:stretch>
              </a:blipFill>
            </p:spPr>
            <p:txBody>
              <a:bodyPr/>
              <a:lstStyle/>
              <a:p>
                <a:r>
                  <a:rPr lang="en-US">
                    <a:noFill/>
                  </a:rPr>
                  <a:t> </a:t>
                </a:r>
              </a:p>
            </p:txBody>
          </p:sp>
        </mc:Fallback>
      </mc:AlternateContent>
      <p:sp>
        <p:nvSpPr>
          <p:cNvPr id="17" name="TextBox 16"/>
          <p:cNvSpPr txBox="1"/>
          <p:nvPr/>
        </p:nvSpPr>
        <p:spPr>
          <a:xfrm>
            <a:off x="5397689" y="4949357"/>
            <a:ext cx="7043596" cy="523220"/>
          </a:xfrm>
          <a:prstGeom prst="rect">
            <a:avLst/>
          </a:prstGeom>
          <a:noFill/>
        </p:spPr>
        <p:txBody>
          <a:bodyPr wrap="square" rtlCol="0">
            <a:spAutoFit/>
          </a:bodyPr>
          <a:lstStyle/>
          <a:p>
            <a:endParaRPr lang="en-US" sz="2800" dirty="0"/>
          </a:p>
        </p:txBody>
      </p:sp>
    </p:spTree>
    <p:extLst>
      <p:ext uri="{BB962C8B-B14F-4D97-AF65-F5344CB8AC3E}">
        <p14:creationId xmlns:p14="http://schemas.microsoft.com/office/powerpoint/2010/main" val="133040418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endParaRPr lang="vi-VN" sz="2000" dirty="0">
              <a:solidFill>
                <a:schemeClr val="tx1"/>
              </a:solidFill>
              <a:effectLst/>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1449594" y="596284"/>
            <a:ext cx="9647532" cy="769441"/>
          </a:xfrm>
          <a:prstGeom prst="rect">
            <a:avLst/>
          </a:prstGeom>
          <a:noFill/>
        </p:spPr>
        <p:txBody>
          <a:bodyPr wrap="square" rtlCol="0">
            <a:spAutoFit/>
          </a:bodyPr>
          <a:lstStyle/>
          <a:p>
            <a:pPr algn="ctr"/>
            <a:r>
              <a:rPr lang="en-US" sz="4400" b="1" dirty="0" err="1"/>
              <a:t>Hàm</a:t>
            </a:r>
            <a:r>
              <a:rPr lang="en-US" sz="4400" b="1" dirty="0"/>
              <a:t> </a:t>
            </a:r>
            <a:r>
              <a:rPr lang="en-US" sz="4400" b="1" dirty="0" err="1"/>
              <a:t>mất</a:t>
            </a:r>
            <a:r>
              <a:rPr lang="en-US" sz="4400" b="1" dirty="0"/>
              <a:t> </a:t>
            </a:r>
            <a:r>
              <a:rPr lang="en-US" sz="4400" b="1" dirty="0" err="1"/>
              <a:t>mát</a:t>
            </a:r>
            <a:r>
              <a:rPr lang="en-US" sz="4400" b="1" dirty="0"/>
              <a:t> </a:t>
            </a:r>
            <a:r>
              <a:rPr lang="en-US" sz="4400" b="1" dirty="0" err="1"/>
              <a:t>cho</a:t>
            </a:r>
            <a:r>
              <a:rPr lang="en-US" sz="4400" b="1" dirty="0"/>
              <a:t> multi-class LDA</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5" cstate="print">
            <a:extLst>
              <a:ext uri="{BEBA8EAE-BF5A-486C-A8C5-ECC9F3942E4B}">
                <a14:imgProps xmlns:a14="http://schemas.microsoft.com/office/drawing/2010/main">
                  <a14:imgLayer r:embed="rId6">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21</a:t>
            </a:fld>
            <a:endParaRPr lang="vi-VN"/>
          </a:p>
        </p:txBody>
      </p:sp>
      <p:sp>
        <p:nvSpPr>
          <p:cNvPr id="17" name="TextBox 16"/>
          <p:cNvSpPr txBox="1"/>
          <p:nvPr/>
        </p:nvSpPr>
        <p:spPr>
          <a:xfrm>
            <a:off x="5397689" y="4949357"/>
            <a:ext cx="7043596" cy="523220"/>
          </a:xfrm>
          <a:prstGeom prst="rect">
            <a:avLst/>
          </a:prstGeom>
          <a:noFill/>
        </p:spPr>
        <p:txBody>
          <a:bodyPr wrap="square" rtlCol="0">
            <a:spAutoFit/>
          </a:bodyPr>
          <a:lstStyle/>
          <a:p>
            <a:endParaRPr lang="en-US" sz="2800" dirty="0"/>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14245" rIns="91440" bIns="214245"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rPr>
              <a:t>Ta có một bổ đề quan trọng: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3"/>
          <p:cNvSpPr>
            <a:spLocks noChangeArrowheads="1"/>
          </p:cNvSpPr>
          <p:nvPr/>
        </p:nvSpPr>
        <p:spPr bwMode="auto">
          <a:xfrm>
            <a:off x="0" y="473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rgbClr val="000000"/>
              </a:solidFill>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cs typeface="Arial" panose="020B0604020202020204" pitchFamily="34" charset="0"/>
              </a:rPr>
              <a:t>Bổ đề:</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6" name="Rectangle 5"/>
              <p:cNvSpPr/>
              <p:nvPr/>
            </p:nvSpPr>
            <p:spPr>
              <a:xfrm>
                <a:off x="350944" y="1564531"/>
                <a:ext cx="5283241" cy="1938992"/>
              </a:xfrm>
              <a:prstGeom prst="rect">
                <a:avLst/>
              </a:prstGeom>
            </p:spPr>
            <p:txBody>
              <a:bodyPr wrap="none">
                <a:spAutoFit/>
              </a:bodyPr>
              <a:lstStyle/>
              <a:p>
                <a:r>
                  <a:rPr lang="en-US" sz="3200" dirty="0">
                    <a:solidFill>
                      <a:srgbClr val="000000"/>
                    </a:solidFill>
                    <a:latin typeface="Arial" panose="020B0604020202020204" pitchFamily="34" charset="0"/>
                  </a:rPr>
                  <a:t>Ta </a:t>
                </a:r>
                <a:r>
                  <a:rPr lang="en-US" sz="3200" dirty="0" err="1">
                    <a:solidFill>
                      <a:srgbClr val="000000"/>
                    </a:solidFill>
                    <a:latin typeface="Arial" panose="020B0604020202020204" pitchFamily="34" charset="0"/>
                  </a:rPr>
                  <a:t>có</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một</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bổ</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đề</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quan</a:t>
                </a:r>
                <a:r>
                  <a:rPr lang="en-US" sz="3200" dirty="0">
                    <a:solidFill>
                      <a:srgbClr val="000000"/>
                    </a:solidFill>
                    <a:latin typeface="Arial" panose="020B0604020202020204" pitchFamily="34" charset="0"/>
                  </a:rPr>
                  <a:t> </a:t>
                </a:r>
                <a:r>
                  <a:rPr lang="en-US" sz="3200" dirty="0" err="1">
                    <a:solidFill>
                      <a:srgbClr val="000000"/>
                    </a:solidFill>
                    <a:latin typeface="Arial" panose="020B0604020202020204" pitchFamily="34" charset="0"/>
                  </a:rPr>
                  <a:t>trọng</a:t>
                </a:r>
                <a:r>
                  <a:rPr lang="en-US" sz="3200" dirty="0">
                    <a:solidFill>
                      <a:srgbClr val="000000"/>
                    </a:solidFill>
                    <a:latin typeface="Arial" panose="020B0604020202020204" pitchFamily="34" charset="0"/>
                  </a:rPr>
                  <a:t>:</a:t>
                </a:r>
              </a:p>
              <a:p>
                <a:endParaRPr lang="en-US" sz="3200" dirty="0">
                  <a:solidFill>
                    <a:srgbClr val="000000"/>
                  </a:solidFill>
                  <a:latin typeface="Arial" panose="020B0604020202020204" pitchFamily="34" charset="0"/>
                </a:endParaRPr>
              </a:p>
              <a:p>
                <a:r>
                  <a:rPr lang="en-US" sz="2400" dirty="0">
                    <a:solidFill>
                      <a:srgbClr val="000000"/>
                    </a:solidFill>
                    <a:latin typeface="Arial" panose="020B0604020202020204" pitchFamily="34" charset="0"/>
                    <a:cs typeface="Arial" panose="020B0604020202020204" pitchFamily="34" charset="0"/>
                  </a:rPr>
                  <a:t>	rank(</a:t>
                </a:r>
                <a14:m>
                  <m:oMath xmlns:m="http://schemas.openxmlformats.org/officeDocument/2006/math">
                    <m:sSub>
                      <m:sSubPr>
                        <m:ctrlPr>
                          <a:rPr lang="vi-VN" sz="2400" i="1" smtClean="0">
                            <a:solidFill>
                              <a:schemeClr val="tx1"/>
                            </a:solidFill>
                          </a:rPr>
                        </m:ctrlPr>
                      </m:sSubPr>
                      <m:e>
                        <m:r>
                          <a:rPr lang="vi-VN" sz="2400" i="1">
                            <a:solidFill>
                              <a:schemeClr val="tx1"/>
                            </a:solidFill>
                          </a:rPr>
                          <m:t>𝑆</m:t>
                        </m:r>
                      </m:e>
                      <m:sub>
                        <m:r>
                          <a:rPr lang="vi-VN" sz="2400" i="1">
                            <a:solidFill>
                              <a:schemeClr val="tx1"/>
                            </a:solidFill>
                          </a:rPr>
                          <m:t>𝐵</m:t>
                        </m:r>
                      </m:sub>
                    </m:sSub>
                  </m:oMath>
                </a14:m>
                <a:r>
                  <a:rPr lang="en-US" sz="2400" dirty="0">
                    <a:solidFill>
                      <a:srgbClr val="000000"/>
                    </a:solidFill>
                    <a:latin typeface="Arial" panose="020B0604020202020204" pitchFamily="34" charset="0"/>
                    <a:cs typeface="Arial" panose="020B0604020202020204" pitchFamily="34" charset="0"/>
                  </a:rPr>
                  <a:t>) </a:t>
                </a:r>
                <a:r>
                  <a:rPr lang="vi-VN" sz="2400" dirty="0">
                    <a:solidFill>
                      <a:srgbClr val="000000"/>
                    </a:solidFill>
                    <a:latin typeface="Arial" panose="020B0604020202020204" pitchFamily="34" charset="0"/>
                    <a:cs typeface="Arial" panose="020B0604020202020204" pitchFamily="34" charset="0"/>
                  </a:rPr>
                  <a:t> </a:t>
                </a:r>
                <a14:m>
                  <m:oMath xmlns:m="http://schemas.openxmlformats.org/officeDocument/2006/math">
                    <m:r>
                      <a:rPr lang="vi-VN" sz="2400" i="1"/>
                      <m:t>≤</m:t>
                    </m:r>
                  </m:oMath>
                </a14:m>
                <a:r>
                  <a:rPr lang="vi-VN" sz="2400" dirty="0">
                    <a:latin typeface="Arial" panose="020B0604020202020204" pitchFamily="34" charset="0"/>
                    <a:cs typeface="Arial" panose="020B0604020202020204" pitchFamily="34" charset="0"/>
                  </a:rPr>
                  <a:t>  C - 1</a:t>
                </a:r>
              </a:p>
              <a:p>
                <a:endParaRPr lang="en-US" sz="3200" dirty="0"/>
              </a:p>
            </p:txBody>
          </p:sp>
        </mc:Choice>
        <mc:Fallback>
          <p:sp>
            <p:nvSpPr>
              <p:cNvPr id="6" name="Rectangle 5"/>
              <p:cNvSpPr>
                <a:spLocks noRot="1" noChangeAspect="1" noMove="1" noResize="1" noEditPoints="1" noAdjustHandles="1" noChangeArrowheads="1" noChangeShapeType="1" noTextEdit="1"/>
              </p:cNvSpPr>
              <p:nvPr/>
            </p:nvSpPr>
            <p:spPr>
              <a:xfrm>
                <a:off x="350944" y="1564531"/>
                <a:ext cx="5283241" cy="1938992"/>
              </a:xfrm>
              <a:prstGeom prst="rect">
                <a:avLst/>
              </a:prstGeom>
              <a:blipFill>
                <a:blip r:embed="rId7"/>
                <a:stretch>
                  <a:fillRect l="-3002" t="-4088" r="-2079"/>
                </a:stretch>
              </a:blipFill>
            </p:spPr>
            <p:txBody>
              <a:bodyPr/>
              <a:lstStyle/>
              <a:p>
                <a:r>
                  <a:rPr lang="vi-VN">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2510" y="3785062"/>
                <a:ext cx="11508083" cy="1938992"/>
              </a:xfrm>
              <a:prstGeom prst="rect">
                <a:avLst/>
              </a:prstGeom>
              <a:noFill/>
            </p:spPr>
            <p:txBody>
              <a:bodyPr wrap="square" rtlCol="0">
                <a:spAutoFit/>
              </a:bodyPr>
              <a:lstStyle/>
              <a:p>
                <a:r>
                  <a:rPr lang="vi-VN" sz="2400" dirty="0"/>
                  <a:t>Vậy số chiều của không gian mới là một số không lớn hơn C−</a:t>
                </a:r>
                <a:r>
                  <a:rPr lang="en-US" sz="2400" dirty="0"/>
                  <a:t>1</a:t>
                </a:r>
                <a:r>
                  <a:rPr lang="vi-VN" sz="2400" dirty="0"/>
                  <a:t>. Xem ra số chiều theo multi-class LDA đã được giảm đi rất nhiều. Nhưng chất lượng của dữ liệu mới như thế nào, chúng ta cần làm một vài thí nghiệm.</a:t>
                </a:r>
              </a:p>
              <a:p>
                <a:r>
                  <a:rPr lang="vi-VN" sz="2400" dirty="0"/>
                  <a:t>Tóm lại, nghiệm của bài toán multi-class LDA là các vector riêng độc lập tuyến tính ứng với trị riêng cao nhất của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𝑆</m:t>
                        </m:r>
                      </m:e>
                      <m:sub>
                        <m:r>
                          <a:rPr lang="en-US" sz="2400" i="1">
                            <a:latin typeface="Cambria Math" panose="02040503050406030204" pitchFamily="18" charset="0"/>
                          </a:rPr>
                          <m:t>𝑊</m:t>
                        </m:r>
                      </m:sub>
                      <m:sup>
                        <m:r>
                          <a:rPr lang="en-US" sz="2400" i="1">
                            <a:latin typeface="Cambria Math" panose="02040503050406030204" pitchFamily="18" charset="0"/>
                          </a:rPr>
                          <m:t>−1</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𝐵</m:t>
                        </m:r>
                      </m:sub>
                    </m:sSub>
                  </m:oMath>
                </a14:m>
                <a:endParaRPr lang="vi-VN"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102510" y="3785062"/>
                <a:ext cx="11508083" cy="1938992"/>
              </a:xfrm>
              <a:prstGeom prst="rect">
                <a:avLst/>
              </a:prstGeom>
              <a:blipFill rotWithShape="0">
                <a:blip r:embed="rId8"/>
                <a:stretch>
                  <a:fillRect l="-847" t="-2830" r="-583" b="-6918"/>
                </a:stretch>
              </a:blipFill>
            </p:spPr>
            <p:txBody>
              <a:bodyPr/>
              <a:lstStyle/>
              <a:p>
                <a:r>
                  <a:rPr lang="en-US">
                    <a:noFill/>
                  </a:rPr>
                  <a:t> </a:t>
                </a:r>
              </a:p>
            </p:txBody>
          </p:sp>
        </mc:Fallback>
      </mc:AlternateContent>
    </p:spTree>
    <p:extLst>
      <p:ext uri="{BB962C8B-B14F-4D97-AF65-F5344CB8AC3E}">
        <p14:creationId xmlns:p14="http://schemas.microsoft.com/office/powerpoint/2010/main" val="1571135317"/>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63042"/>
            <a:ext cx="1919111" cy="239888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sp>
        <p:nvSpPr>
          <p:cNvPr id="9" name="TextBox 8"/>
          <p:cNvSpPr txBox="1"/>
          <p:nvPr/>
        </p:nvSpPr>
        <p:spPr>
          <a:xfrm>
            <a:off x="1606827" y="1614520"/>
            <a:ext cx="8375373" cy="2554545"/>
          </a:xfrm>
          <a:prstGeom prst="rect">
            <a:avLst/>
          </a:prstGeom>
          <a:noFill/>
        </p:spPr>
        <p:txBody>
          <a:bodyPr wrap="square" rtlCol="0">
            <a:spAutoFit/>
          </a:bodyPr>
          <a:lstStyle/>
          <a:p>
            <a:pPr algn="ctr"/>
            <a:r>
              <a:rPr lang="en-US" sz="8000" b="1" dirty="0" err="1">
                <a:ln w="12700">
                  <a:solidFill>
                    <a:schemeClr val="tx1"/>
                  </a:solidFill>
                </a:ln>
                <a:solidFill>
                  <a:srgbClr val="DA5C45"/>
                </a:solidFill>
                <a:latin typeface="iCiel Cadena" panose="02000503000000020004" pitchFamily="50" charset="0"/>
              </a:rPr>
              <a:t>Phương</a:t>
            </a:r>
            <a:r>
              <a:rPr lang="en-US" sz="8000" b="1" dirty="0">
                <a:ln w="12700">
                  <a:solidFill>
                    <a:schemeClr val="tx1"/>
                  </a:solidFill>
                </a:ln>
                <a:solidFill>
                  <a:srgbClr val="DA5C45"/>
                </a:solidFill>
                <a:latin typeface="iCiel Cadena" panose="02000503000000020004" pitchFamily="50" charset="0"/>
              </a:rPr>
              <a:t> </a:t>
            </a:r>
            <a:r>
              <a:rPr lang="en-US" sz="8000" b="1" dirty="0" err="1">
                <a:ln w="12700">
                  <a:solidFill>
                    <a:schemeClr val="tx1"/>
                  </a:solidFill>
                </a:ln>
                <a:solidFill>
                  <a:srgbClr val="DA5C45"/>
                </a:solidFill>
                <a:latin typeface="iCiel Cadena" panose="02000503000000020004" pitchFamily="50" charset="0"/>
              </a:rPr>
              <a:t>pháp</a:t>
            </a:r>
            <a:r>
              <a:rPr lang="en-US" sz="8000" b="1" dirty="0">
                <a:ln w="12700">
                  <a:solidFill>
                    <a:schemeClr val="tx1"/>
                  </a:solidFill>
                </a:ln>
                <a:solidFill>
                  <a:srgbClr val="DA5C45"/>
                </a:solidFill>
                <a:latin typeface="iCiel Cadena" panose="02000503000000020004" pitchFamily="50" charset="0"/>
              </a:rPr>
              <a:t> </a:t>
            </a:r>
            <a:r>
              <a:rPr lang="en-US" sz="8000" b="1" dirty="0" err="1">
                <a:ln w="12700">
                  <a:solidFill>
                    <a:schemeClr val="tx1"/>
                  </a:solidFill>
                </a:ln>
                <a:solidFill>
                  <a:srgbClr val="DA5C45"/>
                </a:solidFill>
                <a:latin typeface="iCiel Cadena" panose="02000503000000020004" pitchFamily="50" charset="0"/>
              </a:rPr>
              <a:t>nhân</a:t>
            </a:r>
            <a:r>
              <a:rPr lang="en-US" sz="8000" b="1" dirty="0">
                <a:ln w="12700">
                  <a:solidFill>
                    <a:schemeClr val="tx1"/>
                  </a:solidFill>
                </a:ln>
                <a:solidFill>
                  <a:srgbClr val="DA5C45"/>
                </a:solidFill>
                <a:latin typeface="iCiel Cadena" panose="02000503000000020004" pitchFamily="50" charset="0"/>
              </a:rPr>
              <a:t> </a:t>
            </a:r>
            <a:r>
              <a:rPr lang="en-US" sz="8000" b="1" dirty="0" err="1">
                <a:ln w="12700">
                  <a:solidFill>
                    <a:schemeClr val="tx1"/>
                  </a:solidFill>
                </a:ln>
                <a:solidFill>
                  <a:srgbClr val="DA5C45"/>
                </a:solidFill>
                <a:latin typeface="iCiel Cadena" panose="02000503000000020004" pitchFamily="50" charset="0"/>
              </a:rPr>
              <a:t>tử</a:t>
            </a:r>
            <a:r>
              <a:rPr lang="en-US" sz="8000" b="1" dirty="0">
                <a:ln w="12700">
                  <a:solidFill>
                    <a:schemeClr val="tx1"/>
                  </a:solidFill>
                </a:ln>
                <a:solidFill>
                  <a:srgbClr val="DA5C45"/>
                </a:solidFill>
                <a:latin typeface="iCiel Cadena" panose="02000503000000020004" pitchFamily="50" charset="0"/>
              </a:rPr>
              <a:t> Lagrange</a:t>
            </a:r>
            <a:endParaRPr lang="vi-VN" sz="8000" b="1" dirty="0">
              <a:ln w="12700">
                <a:solidFill>
                  <a:schemeClr val="tx1"/>
                </a:solidFill>
              </a:ln>
              <a:solidFill>
                <a:srgbClr val="DA5C45"/>
              </a:solidFill>
              <a:latin typeface="iCiel Cadena" panose="02000503000000020004" pitchFamily="50" charset="0"/>
            </a:endParaRPr>
          </a:p>
        </p:txBody>
      </p:sp>
      <p:grpSp>
        <p:nvGrpSpPr>
          <p:cNvPr id="12" name="Group 11"/>
          <p:cNvGrpSpPr/>
          <p:nvPr/>
        </p:nvGrpSpPr>
        <p:grpSpPr>
          <a:xfrm>
            <a:off x="1145577" y="7251977"/>
            <a:ext cx="9426222" cy="5703434"/>
            <a:chOff x="643467" y="559077"/>
            <a:chExt cx="9426222" cy="5703434"/>
          </a:xfrm>
        </p:grpSpPr>
        <p:sp>
          <p:nvSpPr>
            <p:cNvPr id="13" name="Rectangle 12"/>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15" name="Picture 14"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22</a:t>
            </a:fld>
            <a:endParaRPr lang="vi-VN"/>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43467" y="559077"/>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Định</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nghĩa</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23</a:t>
            </a:fld>
            <a:endParaRPr lang="vi-VN"/>
          </a:p>
        </p:txBody>
      </p:sp>
      <p:sp>
        <p:nvSpPr>
          <p:cNvPr id="16" name="TextBox 15"/>
          <p:cNvSpPr txBox="1"/>
          <p:nvPr/>
        </p:nvSpPr>
        <p:spPr>
          <a:xfrm>
            <a:off x="1029252" y="1951532"/>
            <a:ext cx="8812696" cy="2554545"/>
          </a:xfrm>
          <a:prstGeom prst="rect">
            <a:avLst/>
          </a:prstGeom>
          <a:noFill/>
        </p:spPr>
        <p:txBody>
          <a:bodyPr wrap="square">
            <a:spAutoFit/>
          </a:bodyPr>
          <a:lstStyle/>
          <a:p>
            <a:r>
              <a:rPr lang="en-US" sz="2000" dirty="0"/>
              <a:t>	</a:t>
            </a:r>
            <a:r>
              <a:rPr lang="en-US" sz="2000" dirty="0" err="1"/>
              <a:t>Việc</a:t>
            </a:r>
            <a:r>
              <a:rPr lang="en-US" sz="2000" dirty="0"/>
              <a:t> </a:t>
            </a:r>
            <a:r>
              <a:rPr lang="en-US" sz="2000" dirty="0" err="1"/>
              <a:t>tối</a:t>
            </a:r>
            <a:r>
              <a:rPr lang="en-US" sz="2000" dirty="0"/>
              <a:t> </a:t>
            </a:r>
            <a:r>
              <a:rPr lang="en-US" sz="2000" dirty="0" err="1"/>
              <a:t>thiểu</a:t>
            </a:r>
            <a:r>
              <a:rPr lang="en-US" sz="2000" dirty="0"/>
              <a:t> (</a:t>
            </a:r>
            <a:r>
              <a:rPr lang="en-US" sz="2000" dirty="0" err="1"/>
              <a:t>tối</a:t>
            </a:r>
            <a:r>
              <a:rPr lang="en-US" sz="2000" dirty="0"/>
              <a:t> </a:t>
            </a:r>
            <a:r>
              <a:rPr lang="en-US" sz="2000" dirty="0" err="1"/>
              <a:t>đa</a:t>
            </a:r>
            <a:r>
              <a:rPr lang="en-US" sz="2000" dirty="0"/>
              <a:t>) </a:t>
            </a:r>
            <a:r>
              <a:rPr lang="en-US" sz="2000" dirty="0" err="1"/>
              <a:t>một</a:t>
            </a:r>
            <a:r>
              <a:rPr lang="en-US" sz="2000" dirty="0"/>
              <a:t> </a:t>
            </a:r>
            <a:r>
              <a:rPr lang="en-US" sz="2000" dirty="0" err="1"/>
              <a:t>hàm</a:t>
            </a:r>
            <a:r>
              <a:rPr lang="en-US" sz="2000" dirty="0"/>
              <a:t> </a:t>
            </a:r>
            <a:r>
              <a:rPr lang="en-US" sz="2000" dirty="0" err="1"/>
              <a:t>số</a:t>
            </a:r>
            <a:r>
              <a:rPr lang="en-US" sz="2000" dirty="0"/>
              <a:t> </a:t>
            </a:r>
            <a:r>
              <a:rPr lang="en-US" sz="2000" dirty="0" err="1"/>
              <a:t>một</a:t>
            </a:r>
            <a:r>
              <a:rPr lang="en-US" sz="2000" dirty="0"/>
              <a:t> </a:t>
            </a:r>
            <a:r>
              <a:rPr lang="en-US" sz="2000" dirty="0" err="1"/>
              <a:t>biến</a:t>
            </a:r>
            <a:r>
              <a:rPr lang="en-US" sz="2000" dirty="0"/>
              <a:t> </a:t>
            </a:r>
            <a:r>
              <a:rPr lang="en-US" sz="2000" dirty="0" err="1"/>
              <a:t>liên</a:t>
            </a:r>
            <a:r>
              <a:rPr lang="en-US" sz="2000" dirty="0"/>
              <a:t> </a:t>
            </a:r>
            <a:r>
              <a:rPr lang="en-US" sz="2000" dirty="0" err="1"/>
              <a:t>tục</a:t>
            </a:r>
            <a:r>
              <a:rPr lang="en-US" sz="2000" dirty="0"/>
              <a:t>, </a:t>
            </a:r>
            <a:r>
              <a:rPr lang="en-US" sz="2000" dirty="0" err="1"/>
              <a:t>khả</a:t>
            </a:r>
            <a:r>
              <a:rPr lang="en-US" sz="2000" dirty="0"/>
              <a:t> vi, </a:t>
            </a:r>
            <a:r>
              <a:rPr lang="en-US" sz="2000" dirty="0" err="1"/>
              <a:t>với</a:t>
            </a:r>
            <a:r>
              <a:rPr lang="en-US" sz="2000" dirty="0"/>
              <a:t> </a:t>
            </a:r>
            <a:r>
              <a:rPr lang="en-US" sz="2000" dirty="0" err="1"/>
              <a:t>tập</a:t>
            </a:r>
            <a:r>
              <a:rPr lang="en-US" sz="2000" dirty="0"/>
              <a:t> </a:t>
            </a:r>
            <a:r>
              <a:rPr lang="en-US" sz="2000" dirty="0" err="1"/>
              <a:t>xác</a:t>
            </a:r>
            <a:r>
              <a:rPr lang="en-US" sz="2000" dirty="0"/>
              <a:t> </a:t>
            </a:r>
            <a:r>
              <a:rPr lang="en-US" sz="2000" dirty="0" err="1"/>
              <a:t>định</a:t>
            </a:r>
            <a:r>
              <a:rPr lang="en-US" sz="2000" dirty="0"/>
              <a:t> </a:t>
            </a:r>
            <a:r>
              <a:rPr lang="en-US" sz="2000" dirty="0" err="1"/>
              <a:t>là</a:t>
            </a:r>
            <a:r>
              <a:rPr lang="en-US" sz="2000" dirty="0"/>
              <a:t> </a:t>
            </a:r>
            <a:r>
              <a:rPr lang="en-US" sz="2000" dirty="0" err="1"/>
              <a:t>một</a:t>
            </a:r>
            <a:r>
              <a:rPr lang="en-US" sz="2000" dirty="0"/>
              <a:t> </a:t>
            </a:r>
            <a:r>
              <a:rPr lang="en-US" sz="2000" dirty="0" err="1"/>
              <a:t>tập</a:t>
            </a:r>
            <a:r>
              <a:rPr lang="en-US" sz="2000" dirty="0"/>
              <a:t> </a:t>
            </a:r>
            <a:r>
              <a:rPr lang="en-US" sz="2000" dirty="0" err="1"/>
              <a:t>mở</a:t>
            </a:r>
            <a:r>
              <a:rPr lang="en-US" sz="2000" dirty="0"/>
              <a:t> </a:t>
            </a:r>
            <a:r>
              <a:rPr lang="en-US" sz="2000" dirty="0" err="1"/>
              <a:t>thường</a:t>
            </a:r>
            <a:r>
              <a:rPr lang="en-US" sz="2000" dirty="0"/>
              <a:t> </a:t>
            </a:r>
            <a:r>
              <a:rPr lang="en-US" sz="2000" dirty="0" err="1"/>
              <a:t>được</a:t>
            </a:r>
            <a:r>
              <a:rPr lang="en-US" sz="2000" dirty="0"/>
              <a:t> </a:t>
            </a:r>
            <a:r>
              <a:rPr lang="en-US" sz="2000" dirty="0" err="1"/>
              <a:t>thực</a:t>
            </a:r>
            <a:r>
              <a:rPr lang="en-US" sz="2000" dirty="0"/>
              <a:t> </a:t>
            </a:r>
            <a:r>
              <a:rPr lang="en-US" sz="2000" dirty="0" err="1"/>
              <a:t>hiện</a:t>
            </a:r>
            <a:r>
              <a:rPr lang="en-US" sz="2000" dirty="0"/>
              <a:t> </a:t>
            </a:r>
            <a:r>
              <a:rPr lang="en-US" sz="2000" dirty="0" err="1"/>
              <a:t>dựa</a:t>
            </a:r>
            <a:r>
              <a:rPr lang="en-US" sz="2000" dirty="0"/>
              <a:t> </a:t>
            </a:r>
            <a:r>
              <a:rPr lang="en-US" sz="2000" dirty="0" err="1"/>
              <a:t>trên</a:t>
            </a:r>
            <a:r>
              <a:rPr lang="en-US" sz="2000" dirty="0"/>
              <a:t> </a:t>
            </a:r>
            <a:r>
              <a:rPr lang="en-US" sz="2000" dirty="0" err="1"/>
              <a:t>việc</a:t>
            </a:r>
            <a:r>
              <a:rPr lang="en-US" sz="2000" dirty="0"/>
              <a:t> </a:t>
            </a:r>
            <a:r>
              <a:rPr lang="en-US" sz="2000" dirty="0" err="1"/>
              <a:t>giải</a:t>
            </a:r>
            <a:r>
              <a:rPr lang="en-US" sz="2000" dirty="0"/>
              <a:t> </a:t>
            </a:r>
            <a:r>
              <a:rPr lang="en-US" sz="2000" dirty="0" err="1"/>
              <a:t>phương</a:t>
            </a:r>
            <a:r>
              <a:rPr lang="en-US" sz="2000" dirty="0"/>
              <a:t> </a:t>
            </a:r>
            <a:r>
              <a:rPr lang="en-US" sz="2000" dirty="0" err="1"/>
              <a:t>trình</a:t>
            </a:r>
            <a:r>
              <a:rPr lang="en-US" sz="2000" dirty="0"/>
              <a:t> </a:t>
            </a:r>
            <a:r>
              <a:rPr lang="en-US" sz="2000" dirty="0" err="1"/>
              <a:t>đạo</a:t>
            </a:r>
            <a:r>
              <a:rPr lang="en-US" sz="2000" dirty="0"/>
              <a:t> </a:t>
            </a:r>
            <a:r>
              <a:rPr lang="en-US" sz="2000" dirty="0" err="1"/>
              <a:t>hàm</a:t>
            </a:r>
            <a:r>
              <a:rPr lang="en-US" sz="2000" dirty="0"/>
              <a:t> </a:t>
            </a:r>
            <a:r>
              <a:rPr lang="en-US" sz="2000" dirty="0" err="1"/>
              <a:t>của</a:t>
            </a:r>
            <a:r>
              <a:rPr lang="en-US" sz="2000" dirty="0"/>
              <a:t> </a:t>
            </a:r>
            <a:r>
              <a:rPr lang="en-US" sz="2000" dirty="0" err="1"/>
              <a:t>hàm</a:t>
            </a:r>
            <a:r>
              <a:rPr lang="en-US" sz="2000" dirty="0"/>
              <a:t> </a:t>
            </a:r>
            <a:r>
              <a:rPr lang="en-US" sz="2000" dirty="0" err="1"/>
              <a:t>số</a:t>
            </a:r>
            <a:r>
              <a:rPr lang="en-US" sz="2000" dirty="0"/>
              <a:t> </a:t>
            </a:r>
            <a:r>
              <a:rPr lang="en-US" sz="2000" dirty="0" err="1"/>
              <a:t>đó</a:t>
            </a:r>
            <a:r>
              <a:rPr lang="en-US" sz="2000" dirty="0"/>
              <a:t>. </a:t>
            </a:r>
          </a:p>
          <a:p>
            <a:r>
              <a:rPr lang="en-US" sz="2000" dirty="0"/>
              <a:t>	</a:t>
            </a:r>
            <a:r>
              <a:rPr lang="en-US" sz="2000" dirty="0" err="1"/>
              <a:t>Gọi</a:t>
            </a:r>
            <a:r>
              <a:rPr lang="en-US" sz="2000" dirty="0"/>
              <a:t> </a:t>
            </a:r>
            <a:r>
              <a:rPr lang="en-US" sz="2000" dirty="0" err="1"/>
              <a:t>hàm</a:t>
            </a:r>
            <a:r>
              <a:rPr lang="en-US" sz="2000" dirty="0"/>
              <a:t> </a:t>
            </a:r>
            <a:r>
              <a:rPr lang="en-US" sz="2000" dirty="0" err="1"/>
              <a:t>số</a:t>
            </a:r>
            <a:r>
              <a:rPr lang="en-US" sz="2000" dirty="0"/>
              <a:t> </a:t>
            </a:r>
            <a:r>
              <a:rPr lang="en-US" sz="2000" dirty="0" err="1"/>
              <a:t>đó</a:t>
            </a:r>
            <a:r>
              <a:rPr lang="en-US" sz="2000" dirty="0"/>
              <a:t> </a:t>
            </a:r>
            <a:r>
              <a:rPr lang="en-US" sz="2000" dirty="0" err="1"/>
              <a:t>là</a:t>
            </a:r>
            <a:r>
              <a:rPr lang="en-US" sz="2000" dirty="0"/>
              <a:t> f(x) : R → R, </a:t>
            </a:r>
            <a:r>
              <a:rPr lang="en-US" sz="2000" dirty="0" err="1"/>
              <a:t>giá</a:t>
            </a:r>
            <a:r>
              <a:rPr lang="en-US" sz="2000" dirty="0"/>
              <a:t> </a:t>
            </a:r>
            <a:r>
              <a:rPr lang="en-US" sz="2000" dirty="0" err="1"/>
              <a:t>trị</a:t>
            </a:r>
            <a:r>
              <a:rPr lang="en-US" sz="2000" dirty="0"/>
              <a:t> </a:t>
            </a:r>
            <a:r>
              <a:rPr lang="en-US" sz="2000" dirty="0" err="1"/>
              <a:t>nhỏ</a:t>
            </a:r>
            <a:r>
              <a:rPr lang="en-US" sz="2000" dirty="0"/>
              <a:t> </a:t>
            </a:r>
            <a:r>
              <a:rPr lang="en-US" sz="2000" dirty="0" err="1"/>
              <a:t>nhất</a:t>
            </a:r>
            <a:r>
              <a:rPr lang="en-US" sz="2000" dirty="0"/>
              <a:t> </a:t>
            </a:r>
            <a:r>
              <a:rPr lang="en-US" sz="2000" dirty="0" err="1"/>
              <a:t>hoặc</a:t>
            </a:r>
            <a:r>
              <a:rPr lang="en-US" sz="2000" dirty="0"/>
              <a:t> </a:t>
            </a:r>
            <a:r>
              <a:rPr lang="en-US" sz="2000" dirty="0" err="1"/>
              <a:t>lớn</a:t>
            </a:r>
            <a:r>
              <a:rPr lang="en-US" sz="2000" dirty="0"/>
              <a:t> </a:t>
            </a:r>
            <a:r>
              <a:rPr lang="en-US" sz="2000" dirty="0" err="1"/>
              <a:t>nhất</a:t>
            </a:r>
            <a:r>
              <a:rPr lang="en-US" sz="2000" dirty="0"/>
              <a:t> </a:t>
            </a:r>
            <a:r>
              <a:rPr lang="en-US" sz="2000" dirty="0" err="1"/>
              <a:t>nếu</a:t>
            </a:r>
            <a:r>
              <a:rPr lang="en-US" sz="2000" dirty="0"/>
              <a:t> </a:t>
            </a:r>
            <a:r>
              <a:rPr lang="en-US" sz="2000" dirty="0" err="1"/>
              <a:t>có</a:t>
            </a:r>
            <a:r>
              <a:rPr lang="en-US" sz="2000" dirty="0"/>
              <a:t> </a:t>
            </a:r>
            <a:r>
              <a:rPr lang="en-US" sz="2000" dirty="0" err="1"/>
              <a:t>của</a:t>
            </a:r>
            <a:r>
              <a:rPr lang="en-US" sz="2000" dirty="0"/>
              <a:t> </a:t>
            </a:r>
            <a:r>
              <a:rPr lang="en-US" sz="2000" dirty="0" err="1"/>
              <a:t>nó</a:t>
            </a:r>
            <a:r>
              <a:rPr lang="en-US" sz="2000" dirty="0"/>
              <a:t> </a:t>
            </a:r>
            <a:r>
              <a:rPr lang="en-US" sz="2000" dirty="0" err="1"/>
              <a:t>thường</a:t>
            </a:r>
            <a:r>
              <a:rPr lang="en-US" sz="2000" dirty="0"/>
              <a:t> </a:t>
            </a:r>
            <a:r>
              <a:rPr lang="en-US" sz="2000" dirty="0" err="1"/>
              <a:t>được</a:t>
            </a:r>
            <a:r>
              <a:rPr lang="en-US" sz="2000" dirty="0"/>
              <a:t> </a:t>
            </a:r>
            <a:r>
              <a:rPr lang="en-US" sz="2000" dirty="0" err="1"/>
              <a:t>tìm</a:t>
            </a:r>
            <a:r>
              <a:rPr lang="en-US" sz="2000" dirty="0"/>
              <a:t> </a:t>
            </a:r>
            <a:r>
              <a:rPr lang="en-US" sz="2000" dirty="0" err="1"/>
              <a:t>bằng</a:t>
            </a:r>
            <a:r>
              <a:rPr lang="en-US" sz="2000" dirty="0"/>
              <a:t> </a:t>
            </a:r>
            <a:r>
              <a:rPr lang="en-US" sz="2000" dirty="0" err="1"/>
              <a:t>cách</a:t>
            </a:r>
            <a:r>
              <a:rPr lang="en-US" sz="2000" dirty="0"/>
              <a:t> </a:t>
            </a:r>
            <a:r>
              <a:rPr lang="en-US" sz="2000" dirty="0" err="1"/>
              <a:t>giải</a:t>
            </a:r>
            <a:r>
              <a:rPr lang="en-US" sz="2000" dirty="0"/>
              <a:t> </a:t>
            </a:r>
            <a:r>
              <a:rPr lang="en-US" sz="2000" dirty="0" err="1"/>
              <a:t>phương</a:t>
            </a:r>
            <a:r>
              <a:rPr lang="en-US" sz="2000" dirty="0"/>
              <a:t> </a:t>
            </a:r>
            <a:r>
              <a:rPr lang="en-US" sz="2000" dirty="0" err="1"/>
              <a:t>trình</a:t>
            </a:r>
            <a:r>
              <a:rPr lang="en-US" sz="2000" dirty="0"/>
              <a:t> f ’(x) = 0.</a:t>
            </a:r>
          </a:p>
          <a:p>
            <a:r>
              <a:rPr lang="en-US" sz="2000" dirty="0"/>
              <a:t>	</a:t>
            </a:r>
            <a:r>
              <a:rPr lang="en-US" sz="2000" dirty="0" err="1"/>
              <a:t>Chú</a:t>
            </a:r>
            <a:r>
              <a:rPr lang="en-US" sz="2000" dirty="0"/>
              <a:t> ý </a:t>
            </a:r>
            <a:r>
              <a:rPr lang="en-US" sz="2000" dirty="0" err="1"/>
              <a:t>rằng</a:t>
            </a:r>
            <a:r>
              <a:rPr lang="en-US" sz="2000" dirty="0"/>
              <a:t> </a:t>
            </a:r>
            <a:r>
              <a:rPr lang="en-US" sz="2000" dirty="0" err="1"/>
              <a:t>điều</a:t>
            </a:r>
            <a:r>
              <a:rPr lang="en-US" sz="2000" dirty="0"/>
              <a:t> </a:t>
            </a:r>
            <a:r>
              <a:rPr lang="en-US" sz="2000" dirty="0" err="1"/>
              <a:t>ngược</a:t>
            </a:r>
            <a:r>
              <a:rPr lang="en-US" sz="2000" dirty="0"/>
              <a:t> </a:t>
            </a:r>
            <a:r>
              <a:rPr lang="en-US" sz="2000" dirty="0" err="1"/>
              <a:t>lại</a:t>
            </a:r>
            <a:r>
              <a:rPr lang="en-US" sz="2000" dirty="0"/>
              <a:t> </a:t>
            </a:r>
            <a:r>
              <a:rPr lang="en-US" sz="2000" dirty="0" err="1"/>
              <a:t>không</a:t>
            </a:r>
            <a:r>
              <a:rPr lang="en-US" sz="2000" dirty="0"/>
              <a:t> </a:t>
            </a:r>
            <a:r>
              <a:rPr lang="en-US" sz="2000" dirty="0" err="1"/>
              <a:t>đúng</a:t>
            </a:r>
            <a:r>
              <a:rPr lang="en-US" sz="2000" dirty="0"/>
              <a:t>, </a:t>
            </a:r>
            <a:r>
              <a:rPr lang="en-US" sz="2000" dirty="0" err="1"/>
              <a:t>tức</a:t>
            </a:r>
            <a:r>
              <a:rPr lang="en-US" sz="2000" dirty="0"/>
              <a:t> </a:t>
            </a:r>
            <a:r>
              <a:rPr lang="en-US" sz="2000" dirty="0" err="1"/>
              <a:t>một</a:t>
            </a:r>
            <a:r>
              <a:rPr lang="en-US" sz="2000" dirty="0"/>
              <a:t> </a:t>
            </a:r>
            <a:r>
              <a:rPr lang="en-US" sz="2000" dirty="0" err="1"/>
              <a:t>điểmthoả</a:t>
            </a:r>
            <a:r>
              <a:rPr lang="en-US" sz="2000" dirty="0"/>
              <a:t> </a:t>
            </a:r>
            <a:r>
              <a:rPr lang="en-US" sz="2000" dirty="0" err="1"/>
              <a:t>mãn</a:t>
            </a:r>
            <a:r>
              <a:rPr lang="en-US" sz="2000" dirty="0"/>
              <a:t> </a:t>
            </a:r>
            <a:r>
              <a:rPr lang="en-US" sz="2000" dirty="0" err="1"/>
              <a:t>đạo</a:t>
            </a:r>
            <a:r>
              <a:rPr lang="en-US" sz="2000" dirty="0"/>
              <a:t> </a:t>
            </a:r>
            <a:r>
              <a:rPr lang="en-US" sz="2000" dirty="0" err="1"/>
              <a:t>hàm</a:t>
            </a:r>
            <a:r>
              <a:rPr lang="en-US" sz="2000" dirty="0"/>
              <a:t> </a:t>
            </a:r>
            <a:r>
              <a:rPr lang="en-US" sz="2000" dirty="0" err="1"/>
              <a:t>bằng</a:t>
            </a:r>
            <a:r>
              <a:rPr lang="en-US" sz="2000" dirty="0"/>
              <a:t> </a:t>
            </a:r>
            <a:r>
              <a:rPr lang="en-US" sz="2000" dirty="0" err="1"/>
              <a:t>không</a:t>
            </a:r>
            <a:r>
              <a:rPr lang="en-US" sz="2000" dirty="0"/>
              <a:t> </a:t>
            </a:r>
            <a:r>
              <a:rPr lang="en-US" sz="2000" dirty="0" err="1"/>
              <a:t>chưa</a:t>
            </a:r>
            <a:r>
              <a:rPr lang="en-US" sz="2000" dirty="0"/>
              <a:t> </a:t>
            </a:r>
            <a:r>
              <a:rPr lang="en-US" sz="2000" dirty="0" err="1"/>
              <a:t>chắc</a:t>
            </a:r>
            <a:r>
              <a:rPr lang="en-US" sz="2000" dirty="0"/>
              <a:t> </a:t>
            </a:r>
            <a:r>
              <a:rPr lang="en-US" sz="2000" dirty="0" err="1"/>
              <a:t>đã</a:t>
            </a:r>
            <a:r>
              <a:rPr lang="en-US" sz="2000" dirty="0"/>
              <a:t> </a:t>
            </a:r>
            <a:r>
              <a:rPr lang="en-US" sz="2000" dirty="0" err="1"/>
              <a:t>làm</a:t>
            </a:r>
            <a:r>
              <a:rPr lang="en-US" sz="2000" dirty="0"/>
              <a:t> </a:t>
            </a:r>
            <a:r>
              <a:rPr lang="en-US" sz="2000" dirty="0" err="1"/>
              <a:t>cho</a:t>
            </a:r>
            <a:r>
              <a:rPr lang="en-US" sz="2000" dirty="0"/>
              <a:t> </a:t>
            </a:r>
            <a:r>
              <a:rPr lang="en-US" sz="2000" dirty="0" err="1"/>
              <a:t>hàm</a:t>
            </a:r>
            <a:r>
              <a:rPr lang="en-US" sz="2000" dirty="0"/>
              <a:t> </a:t>
            </a:r>
            <a:r>
              <a:rPr lang="en-US" sz="2000" dirty="0" err="1"/>
              <a:t>số</a:t>
            </a:r>
            <a:r>
              <a:rPr lang="en-US" sz="2000" dirty="0"/>
              <a:t> </a:t>
            </a:r>
            <a:r>
              <a:rPr lang="en-US" sz="2000" dirty="0" err="1"/>
              <a:t>đạt</a:t>
            </a:r>
            <a:r>
              <a:rPr lang="en-US" sz="2000" dirty="0"/>
              <a:t> </a:t>
            </a:r>
            <a:r>
              <a:rPr lang="en-US" sz="2000" dirty="0" err="1"/>
              <a:t>giá</a:t>
            </a:r>
            <a:r>
              <a:rPr lang="en-US" sz="2000" dirty="0"/>
              <a:t> </a:t>
            </a:r>
            <a:r>
              <a:rPr lang="en-US" sz="2000" dirty="0" err="1"/>
              <a:t>trị</a:t>
            </a:r>
            <a:r>
              <a:rPr lang="en-US" sz="2000" dirty="0"/>
              <a:t> </a:t>
            </a:r>
            <a:r>
              <a:rPr lang="en-US" sz="2000" dirty="0" err="1"/>
              <a:t>nhỏ</a:t>
            </a:r>
            <a:r>
              <a:rPr lang="en-US" sz="2000" dirty="0"/>
              <a:t> </a:t>
            </a:r>
            <a:r>
              <a:rPr lang="en-US" sz="2000" dirty="0" err="1"/>
              <a:t>nhất</a:t>
            </a:r>
            <a:r>
              <a:rPr lang="en-US" sz="2000" dirty="0"/>
              <a:t> </a:t>
            </a:r>
            <a:r>
              <a:rPr lang="en-US" sz="2000" dirty="0" err="1"/>
              <a:t>hoặc</a:t>
            </a:r>
            <a:r>
              <a:rPr lang="en-US" sz="2000" dirty="0"/>
              <a:t> </a:t>
            </a:r>
            <a:r>
              <a:rPr lang="en-US" sz="2000" dirty="0" err="1"/>
              <a:t>lớn</a:t>
            </a:r>
            <a:r>
              <a:rPr lang="en-US" sz="2000" dirty="0"/>
              <a:t> </a:t>
            </a:r>
            <a:r>
              <a:rPr lang="en-US" sz="2000" dirty="0" err="1"/>
              <a:t>nhất</a:t>
            </a:r>
            <a:r>
              <a:rPr lang="en-US" sz="2000" dirty="0"/>
              <a:t>. </a:t>
            </a:r>
          </a:p>
          <a:p>
            <a:r>
              <a:rPr lang="en-US" sz="2000" dirty="0"/>
              <a:t>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down)">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down)">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down)">
                                      <p:cBhvr>
                                        <p:cTn id="2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43467" y="559077"/>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610600" y="4661035"/>
              <a:ext cx="1459089" cy="1601476"/>
            </a:xfrm>
            <a:prstGeom prst="rect">
              <a:avLst/>
            </a:prstGeom>
          </p:spPr>
        </p:pic>
      </p:grpSp>
      <p:pic>
        <p:nvPicPr>
          <p:cNvPr id="21" name="Picture 20"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6489" y="4114800"/>
            <a:ext cx="2743200" cy="2743200"/>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Định</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nghĩa</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24</a:t>
            </a:fld>
            <a:endParaRPr lang="vi-VN"/>
          </a:p>
        </p:txBody>
      </p:sp>
      <p:sp>
        <p:nvSpPr>
          <p:cNvPr id="16" name="TextBox 15"/>
          <p:cNvSpPr txBox="1"/>
          <p:nvPr/>
        </p:nvSpPr>
        <p:spPr>
          <a:xfrm>
            <a:off x="768626" y="1321023"/>
            <a:ext cx="8163339" cy="4524315"/>
          </a:xfrm>
          <a:prstGeom prst="rect">
            <a:avLst/>
          </a:prstGeom>
          <a:noFill/>
        </p:spPr>
        <p:txBody>
          <a:bodyPr wrap="square">
            <a:spAutoFit/>
          </a:bodyPr>
          <a:lstStyle/>
          <a:p>
            <a:r>
              <a:rPr lang="en-US" sz="2400" dirty="0"/>
              <a:t>	</a:t>
            </a:r>
            <a:r>
              <a:rPr lang="en-US" sz="2400" dirty="0" err="1"/>
              <a:t>Ví</a:t>
            </a:r>
            <a:r>
              <a:rPr lang="en-US" sz="2400" dirty="0"/>
              <a:t> </a:t>
            </a:r>
            <a:r>
              <a:rPr lang="en-US" sz="2400" dirty="0" err="1"/>
              <a:t>dụ</a:t>
            </a:r>
            <a:r>
              <a:rPr lang="en-US" sz="2400" dirty="0"/>
              <a:t> </a:t>
            </a:r>
            <a:r>
              <a:rPr lang="en-US" sz="2400" dirty="0" err="1"/>
              <a:t>hàm</a:t>
            </a:r>
            <a:r>
              <a:rPr lang="en-US" sz="2400" dirty="0"/>
              <a:t> f(x) = x3 </a:t>
            </a:r>
            <a:r>
              <a:rPr lang="en-US" sz="2400" dirty="0" err="1"/>
              <a:t>có</a:t>
            </a:r>
            <a:r>
              <a:rPr lang="en-US" sz="2400" dirty="0"/>
              <a:t> 0 </a:t>
            </a:r>
            <a:r>
              <a:rPr lang="en-US" sz="2400" dirty="0" err="1"/>
              <a:t>là</a:t>
            </a:r>
            <a:r>
              <a:rPr lang="en-US" sz="2400" dirty="0"/>
              <a:t> </a:t>
            </a:r>
            <a:r>
              <a:rPr lang="en-US" sz="2400" dirty="0" err="1"/>
              <a:t>một</a:t>
            </a:r>
            <a:r>
              <a:rPr lang="en-US" sz="2400" dirty="0"/>
              <a:t> </a:t>
            </a:r>
            <a:r>
              <a:rPr lang="en-US" sz="2400" dirty="0" err="1"/>
              <a:t>điểm</a:t>
            </a:r>
            <a:r>
              <a:rPr lang="en-US" sz="2400" dirty="0"/>
              <a:t> </a:t>
            </a:r>
            <a:r>
              <a:rPr lang="en-US" sz="2400" dirty="0" err="1"/>
              <a:t>dừng</a:t>
            </a:r>
            <a:r>
              <a:rPr lang="en-US" sz="2400" dirty="0"/>
              <a:t> </a:t>
            </a:r>
            <a:r>
              <a:rPr lang="en-US" sz="2400" dirty="0" err="1"/>
              <a:t>nhưng</a:t>
            </a:r>
            <a:r>
              <a:rPr lang="en-US" sz="2400" dirty="0"/>
              <a:t> </a:t>
            </a:r>
            <a:r>
              <a:rPr lang="en-US" sz="2400" dirty="0" err="1"/>
              <a:t>không</a:t>
            </a:r>
            <a:r>
              <a:rPr lang="en-US" sz="2400" dirty="0"/>
              <a:t> </a:t>
            </a:r>
            <a:r>
              <a:rPr lang="en-US" sz="2400" dirty="0" err="1"/>
              <a:t>phải</a:t>
            </a:r>
            <a:r>
              <a:rPr lang="en-US" sz="2400" dirty="0"/>
              <a:t> </a:t>
            </a:r>
            <a:r>
              <a:rPr lang="en-US" sz="2400" dirty="0" err="1"/>
              <a:t>là</a:t>
            </a:r>
            <a:r>
              <a:rPr lang="en-US" sz="2400" dirty="0"/>
              <a:t> </a:t>
            </a:r>
            <a:r>
              <a:rPr lang="en-US" sz="2400" dirty="0" err="1"/>
              <a:t>điểm</a:t>
            </a:r>
            <a:r>
              <a:rPr lang="en-US" sz="2400" dirty="0"/>
              <a:t> </a:t>
            </a:r>
            <a:r>
              <a:rPr lang="en-US" sz="2400" dirty="0" err="1"/>
              <a:t>cực</a:t>
            </a:r>
            <a:r>
              <a:rPr lang="en-US" sz="2400" dirty="0"/>
              <a:t> </a:t>
            </a:r>
            <a:r>
              <a:rPr lang="en-US" sz="2400" dirty="0" err="1"/>
              <a:t>trị</a:t>
            </a:r>
            <a:r>
              <a:rPr lang="en-US" sz="2400" dirty="0"/>
              <a:t>. </a:t>
            </a:r>
            <a:r>
              <a:rPr lang="en-US" sz="2400" dirty="0" err="1"/>
              <a:t>Với</a:t>
            </a:r>
            <a:r>
              <a:rPr lang="en-US" sz="2400" dirty="0"/>
              <a:t> </a:t>
            </a:r>
            <a:r>
              <a:rPr lang="en-US" sz="2400" dirty="0" err="1"/>
              <a:t>hàm</a:t>
            </a:r>
            <a:r>
              <a:rPr lang="en-US" sz="2400" dirty="0"/>
              <a:t> </a:t>
            </a:r>
            <a:r>
              <a:rPr lang="en-US" sz="2400" dirty="0" err="1"/>
              <a:t>nhiều</a:t>
            </a:r>
            <a:r>
              <a:rPr lang="en-US" sz="2400" dirty="0"/>
              <a:t> </a:t>
            </a:r>
            <a:r>
              <a:rPr lang="en-US" sz="2400" dirty="0" err="1"/>
              <a:t>biến</a:t>
            </a:r>
            <a:r>
              <a:rPr lang="en-US" sz="2400" dirty="0"/>
              <a:t>, ta </a:t>
            </a:r>
            <a:r>
              <a:rPr lang="en-US" sz="2400" dirty="0" err="1"/>
              <a:t>cũng</a:t>
            </a:r>
            <a:r>
              <a:rPr lang="en-US" sz="2400" dirty="0"/>
              <a:t> </a:t>
            </a:r>
            <a:r>
              <a:rPr lang="en-US" sz="2400" dirty="0" err="1"/>
              <a:t>có</a:t>
            </a:r>
            <a:r>
              <a:rPr lang="en-US" sz="2400" dirty="0"/>
              <a:t> </a:t>
            </a:r>
            <a:r>
              <a:rPr lang="en-US" sz="2400" dirty="0" err="1"/>
              <a:t>thể</a:t>
            </a:r>
            <a:r>
              <a:rPr lang="en-US" sz="2400" dirty="0"/>
              <a:t> </a:t>
            </a:r>
            <a:r>
              <a:rPr lang="en-US" sz="2400" dirty="0" err="1"/>
              <a:t>áp</a:t>
            </a:r>
            <a:r>
              <a:rPr lang="en-US" sz="2400" dirty="0"/>
              <a:t> </a:t>
            </a:r>
            <a:r>
              <a:rPr lang="en-US" sz="2400" dirty="0" err="1"/>
              <a:t>dụng</a:t>
            </a:r>
            <a:r>
              <a:rPr lang="en-US" sz="2400" dirty="0"/>
              <a:t> </a:t>
            </a:r>
            <a:r>
              <a:rPr lang="en-US" sz="2400" dirty="0" err="1"/>
              <a:t>quan</a:t>
            </a:r>
            <a:r>
              <a:rPr lang="en-US" sz="2400" dirty="0"/>
              <a:t> </a:t>
            </a:r>
            <a:r>
              <a:rPr lang="en-US" sz="2400" dirty="0" err="1"/>
              <a:t>sát</a:t>
            </a:r>
            <a:r>
              <a:rPr lang="en-US" sz="2400" dirty="0"/>
              <a:t> </a:t>
            </a:r>
            <a:r>
              <a:rPr lang="en-US" sz="2400" dirty="0" err="1"/>
              <a:t>này</a:t>
            </a:r>
            <a:r>
              <a:rPr lang="en-US" sz="2400" dirty="0"/>
              <a:t>. </a:t>
            </a:r>
            <a:r>
              <a:rPr lang="en-US" sz="2400" dirty="0" err="1"/>
              <a:t>Tức</a:t>
            </a:r>
            <a:r>
              <a:rPr lang="en-US" sz="2400" dirty="0"/>
              <a:t> </a:t>
            </a:r>
            <a:r>
              <a:rPr lang="en-US" sz="2400" dirty="0" err="1"/>
              <a:t>chúng</a:t>
            </a:r>
            <a:r>
              <a:rPr lang="en-US" sz="2400" dirty="0"/>
              <a:t> ta </a:t>
            </a:r>
            <a:r>
              <a:rPr lang="en-US" sz="2400" dirty="0" err="1"/>
              <a:t>cần</a:t>
            </a:r>
            <a:r>
              <a:rPr lang="en-US" sz="2400" dirty="0"/>
              <a:t> </a:t>
            </a:r>
            <a:r>
              <a:rPr lang="en-US" sz="2400" dirty="0" err="1"/>
              <a:t>đi</a:t>
            </a:r>
            <a:r>
              <a:rPr lang="en-US" sz="2400" dirty="0"/>
              <a:t> </a:t>
            </a:r>
            <a:r>
              <a:rPr lang="en-US" sz="2400" dirty="0" err="1"/>
              <a:t>tìm</a:t>
            </a:r>
            <a:r>
              <a:rPr lang="en-US" sz="2400" dirty="0"/>
              <a:t> </a:t>
            </a:r>
            <a:r>
              <a:rPr lang="en-US" sz="2400" dirty="0" err="1"/>
              <a:t>nghiệm</a:t>
            </a:r>
            <a:r>
              <a:rPr lang="en-US" sz="2400" dirty="0"/>
              <a:t> </a:t>
            </a:r>
            <a:r>
              <a:rPr lang="en-US" sz="2400" dirty="0" err="1"/>
              <a:t>của</a:t>
            </a:r>
            <a:r>
              <a:rPr lang="en-US" sz="2400" dirty="0"/>
              <a:t> </a:t>
            </a:r>
            <a:r>
              <a:rPr lang="en-US" sz="2400" dirty="0" err="1"/>
              <a:t>phương</a:t>
            </a:r>
            <a:r>
              <a:rPr lang="en-US" sz="2400" dirty="0"/>
              <a:t> </a:t>
            </a:r>
            <a:r>
              <a:rPr lang="en-US" sz="2400" dirty="0" err="1"/>
              <a:t>trình</a:t>
            </a:r>
            <a:r>
              <a:rPr lang="en-US" sz="2400" dirty="0"/>
              <a:t> </a:t>
            </a:r>
            <a:r>
              <a:rPr lang="en-US" sz="2400" dirty="0" err="1"/>
              <a:t>đạo</a:t>
            </a:r>
            <a:r>
              <a:rPr lang="en-US" sz="2400" dirty="0"/>
              <a:t> </a:t>
            </a:r>
            <a:r>
              <a:rPr lang="en-US" sz="2400" dirty="0" err="1"/>
              <a:t>hàm</a:t>
            </a:r>
            <a:r>
              <a:rPr lang="en-US" sz="2400" dirty="0"/>
              <a:t> </a:t>
            </a:r>
            <a:r>
              <a:rPr lang="en-US" sz="2400" dirty="0" err="1"/>
              <a:t>theo</a:t>
            </a:r>
            <a:r>
              <a:rPr lang="en-US" sz="2400" dirty="0"/>
              <a:t> </a:t>
            </a:r>
            <a:r>
              <a:rPr lang="en-US" sz="2400" dirty="0" err="1"/>
              <a:t>mỗi</a:t>
            </a:r>
            <a:r>
              <a:rPr lang="en-US" sz="2400" dirty="0"/>
              <a:t> </a:t>
            </a:r>
            <a:r>
              <a:rPr lang="en-US" sz="2400" dirty="0" err="1"/>
              <a:t>biến</a:t>
            </a:r>
            <a:r>
              <a:rPr lang="en-US" sz="2400" dirty="0"/>
              <a:t> </a:t>
            </a:r>
            <a:r>
              <a:rPr lang="en-US" sz="2400" dirty="0" err="1"/>
              <a:t>bằng</a:t>
            </a:r>
            <a:r>
              <a:rPr lang="en-US" sz="2400" dirty="0"/>
              <a:t> </a:t>
            </a:r>
            <a:r>
              <a:rPr lang="en-US" sz="2400" dirty="0" err="1"/>
              <a:t>không</a:t>
            </a:r>
            <a:r>
              <a:rPr lang="en-US" sz="2400" dirty="0"/>
              <a:t>. </a:t>
            </a:r>
            <a:r>
              <a:rPr lang="en-US" sz="2400" dirty="0" err="1"/>
              <a:t>Cách</a:t>
            </a:r>
            <a:r>
              <a:rPr lang="en-US" sz="2400" dirty="0"/>
              <a:t> </a:t>
            </a:r>
            <a:r>
              <a:rPr lang="en-US" sz="2400" dirty="0" err="1"/>
              <a:t>làm</a:t>
            </a:r>
            <a:r>
              <a:rPr lang="en-US" sz="2400" dirty="0"/>
              <a:t> </a:t>
            </a:r>
            <a:r>
              <a:rPr lang="en-US" sz="2400" dirty="0" err="1"/>
              <a:t>trên</a:t>
            </a:r>
            <a:r>
              <a:rPr lang="en-US" sz="2400" dirty="0"/>
              <a:t> </a:t>
            </a:r>
            <a:r>
              <a:rPr lang="en-US" sz="2400" dirty="0" err="1"/>
              <a:t>đây</a:t>
            </a:r>
            <a:r>
              <a:rPr lang="en-US" sz="2400" dirty="0"/>
              <a:t> </a:t>
            </a:r>
            <a:r>
              <a:rPr lang="en-US" sz="2400" dirty="0" err="1"/>
              <a:t>được</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các</a:t>
            </a:r>
            <a:r>
              <a:rPr lang="en-US" sz="2400" dirty="0"/>
              <a:t> </a:t>
            </a:r>
            <a:r>
              <a:rPr lang="en-US" sz="2400" dirty="0" err="1"/>
              <a:t>bài</a:t>
            </a:r>
            <a:r>
              <a:rPr lang="en-US" sz="2400" dirty="0"/>
              <a:t> </a:t>
            </a:r>
            <a:r>
              <a:rPr lang="en-US" sz="2400" dirty="0" err="1"/>
              <a:t>toán</a:t>
            </a:r>
            <a:r>
              <a:rPr lang="en-US" sz="2400" dirty="0"/>
              <a:t> </a:t>
            </a:r>
            <a:r>
              <a:rPr lang="en-US" sz="2400" dirty="0" err="1"/>
              <a:t>tối</a:t>
            </a:r>
            <a:r>
              <a:rPr lang="en-US" sz="2400" dirty="0"/>
              <a:t> </a:t>
            </a:r>
            <a:r>
              <a:rPr lang="en-US" sz="2400" dirty="0" err="1"/>
              <a:t>ưu</a:t>
            </a:r>
            <a:r>
              <a:rPr lang="en-US" sz="2400" dirty="0"/>
              <a:t> </a:t>
            </a:r>
            <a:r>
              <a:rPr lang="en-US" sz="2400" dirty="0" err="1"/>
              <a:t>không</a:t>
            </a:r>
            <a:r>
              <a:rPr lang="en-US" sz="2400" dirty="0"/>
              <a:t> </a:t>
            </a:r>
            <a:r>
              <a:rPr lang="en-US" sz="2400" dirty="0" err="1"/>
              <a:t>ràng</a:t>
            </a:r>
            <a:r>
              <a:rPr lang="en-US" sz="2400" dirty="0"/>
              <a:t> </a:t>
            </a:r>
            <a:r>
              <a:rPr lang="en-US" sz="2400" dirty="0" err="1"/>
              <a:t>buộc</a:t>
            </a:r>
            <a:r>
              <a:rPr lang="en-US" sz="2400" dirty="0"/>
              <a:t>, </a:t>
            </a:r>
            <a:r>
              <a:rPr lang="en-US" sz="2400" dirty="0" err="1"/>
              <a:t>tức</a:t>
            </a:r>
            <a:r>
              <a:rPr lang="en-US" sz="2400" dirty="0"/>
              <a:t> </a:t>
            </a:r>
            <a:r>
              <a:rPr lang="en-US" sz="2400" dirty="0" err="1"/>
              <a:t>không</a:t>
            </a:r>
            <a:r>
              <a:rPr lang="en-US" sz="2400" dirty="0"/>
              <a:t> </a:t>
            </a:r>
            <a:r>
              <a:rPr lang="en-US" sz="2400" dirty="0" err="1"/>
              <a:t>có</a:t>
            </a:r>
            <a:r>
              <a:rPr lang="en-US" sz="2400" dirty="0"/>
              <a:t> </a:t>
            </a:r>
            <a:r>
              <a:rPr lang="en-US" sz="2400" dirty="0" err="1"/>
              <a:t>điều</a:t>
            </a:r>
            <a:r>
              <a:rPr lang="en-US" sz="2400" dirty="0"/>
              <a:t> </a:t>
            </a:r>
            <a:r>
              <a:rPr lang="en-US" sz="2400" dirty="0" err="1"/>
              <a:t>kiện</a:t>
            </a:r>
            <a:r>
              <a:rPr lang="en-US" sz="2400" dirty="0"/>
              <a:t> </a:t>
            </a:r>
            <a:r>
              <a:rPr lang="en-US" sz="2400" dirty="0" err="1"/>
              <a:t>nào</a:t>
            </a:r>
            <a:r>
              <a:rPr lang="en-US" sz="2400" dirty="0"/>
              <a:t> </a:t>
            </a:r>
            <a:r>
              <a:rPr lang="en-US" sz="2400" dirty="0" err="1"/>
              <a:t>của</a:t>
            </a:r>
            <a:r>
              <a:rPr lang="en-US" sz="2400" dirty="0"/>
              <a:t> </a:t>
            </a:r>
            <a:r>
              <a:rPr lang="en-US" sz="2400" dirty="0" err="1"/>
              <a:t>biến</a:t>
            </a:r>
            <a:r>
              <a:rPr lang="en-US" sz="2400" dirty="0"/>
              <a:t> X. </a:t>
            </a:r>
          </a:p>
          <a:p>
            <a:r>
              <a:rPr lang="en-US" sz="2400" dirty="0"/>
              <a:t>	</a:t>
            </a:r>
            <a:r>
              <a:rPr lang="en-US" sz="2400" dirty="0" err="1"/>
              <a:t>Với</a:t>
            </a:r>
            <a:r>
              <a:rPr lang="en-US" sz="2400" dirty="0"/>
              <a:t> </a:t>
            </a:r>
            <a:r>
              <a:rPr lang="en-US" sz="2400" dirty="0" err="1"/>
              <a:t>bài</a:t>
            </a:r>
            <a:r>
              <a:rPr lang="en-US" sz="2400" dirty="0"/>
              <a:t> </a:t>
            </a:r>
            <a:r>
              <a:rPr lang="en-US" sz="2400" dirty="0" err="1"/>
              <a:t>toán</a:t>
            </a:r>
            <a:r>
              <a:rPr lang="en-US" sz="2400" dirty="0"/>
              <a:t> </a:t>
            </a:r>
            <a:r>
              <a:rPr lang="en-US" sz="2400" dirty="0" err="1"/>
              <a:t>mà</a:t>
            </a:r>
            <a:r>
              <a:rPr lang="en-US" sz="2400" dirty="0"/>
              <a:t> </a:t>
            </a:r>
            <a:r>
              <a:rPr lang="en-US" sz="2400" dirty="0" err="1"/>
              <a:t>ràng</a:t>
            </a:r>
            <a:r>
              <a:rPr lang="en-US" sz="2400" dirty="0"/>
              <a:t> </a:t>
            </a:r>
            <a:r>
              <a:rPr lang="en-US" sz="2400" dirty="0" err="1"/>
              <a:t>buộc</a:t>
            </a:r>
            <a:r>
              <a:rPr lang="en-US" sz="2400" dirty="0"/>
              <a:t> </a:t>
            </a:r>
            <a:r>
              <a:rPr lang="en-US" sz="2400" dirty="0" err="1"/>
              <a:t>là</a:t>
            </a:r>
            <a:r>
              <a:rPr lang="en-US" sz="2400" dirty="0"/>
              <a:t> </a:t>
            </a:r>
            <a:r>
              <a:rPr lang="en-US" sz="2400" dirty="0" err="1"/>
              <a:t>một</a:t>
            </a:r>
            <a:r>
              <a:rPr lang="en-US" sz="2400" dirty="0"/>
              <a:t> </a:t>
            </a:r>
            <a:r>
              <a:rPr lang="en-US" sz="2400" dirty="0" err="1"/>
              <a:t>phương</a:t>
            </a:r>
            <a:r>
              <a:rPr lang="en-US" sz="2400" dirty="0"/>
              <a:t> </a:t>
            </a:r>
            <a:r>
              <a:rPr lang="en-US" sz="2400" dirty="0" err="1"/>
              <a:t>trình</a:t>
            </a:r>
            <a:r>
              <a:rPr lang="en-US" sz="2400" dirty="0"/>
              <a:t>: x = </a:t>
            </a:r>
            <a:r>
              <a:rPr lang="en-US" sz="2400" dirty="0" err="1"/>
              <a:t>arg</a:t>
            </a:r>
            <a:r>
              <a:rPr lang="en-US" sz="2400" dirty="0"/>
              <a:t> minx f0(x) </a:t>
            </a:r>
            <a:r>
              <a:rPr lang="en-US" sz="2400" dirty="0" err="1"/>
              <a:t>thoả</a:t>
            </a:r>
            <a:r>
              <a:rPr lang="en-US" sz="2400" dirty="0"/>
              <a:t> </a:t>
            </a:r>
            <a:r>
              <a:rPr lang="en-US" sz="2400" dirty="0" err="1"/>
              <a:t>mãn</a:t>
            </a:r>
            <a:r>
              <a:rPr lang="en-US" sz="2400" dirty="0"/>
              <a:t>: f1(x) = 0 (A.1) ta </a:t>
            </a:r>
            <a:r>
              <a:rPr lang="en-US" sz="2400" dirty="0" err="1"/>
              <a:t>cũng</a:t>
            </a:r>
            <a:r>
              <a:rPr lang="en-US" sz="2400" dirty="0"/>
              <a:t> </a:t>
            </a:r>
            <a:r>
              <a:rPr lang="en-US" sz="2400" dirty="0" err="1"/>
              <a:t>có</a:t>
            </a:r>
            <a:r>
              <a:rPr lang="en-US" sz="2400" dirty="0"/>
              <a:t> </a:t>
            </a:r>
            <a:r>
              <a:rPr lang="en-US" sz="2400" dirty="0" err="1"/>
              <a:t>một</a:t>
            </a:r>
            <a:r>
              <a:rPr lang="en-US" sz="2400" dirty="0"/>
              <a:t> </a:t>
            </a:r>
            <a:r>
              <a:rPr lang="en-US" sz="2400" dirty="0" err="1"/>
              <a:t>phương</a:t>
            </a:r>
            <a:r>
              <a:rPr lang="en-US" sz="2400" dirty="0"/>
              <a:t> </a:t>
            </a:r>
            <a:r>
              <a:rPr lang="en-US" sz="2400" dirty="0" err="1"/>
              <a:t>pháp</a:t>
            </a:r>
            <a:r>
              <a:rPr lang="en-US" sz="2400" dirty="0"/>
              <a:t> </a:t>
            </a:r>
            <a:r>
              <a:rPr lang="en-US" sz="2400" dirty="0" err="1"/>
              <a:t>để</a:t>
            </a:r>
            <a:r>
              <a:rPr lang="en-US" sz="2400" dirty="0"/>
              <a:t> </a:t>
            </a:r>
            <a:r>
              <a:rPr lang="en-US" sz="2400" dirty="0" err="1"/>
              <a:t>đưa</a:t>
            </a:r>
            <a:r>
              <a:rPr lang="en-US" sz="2400" dirty="0"/>
              <a:t> </a:t>
            </a:r>
            <a:r>
              <a:rPr lang="en-US" sz="2400" dirty="0" err="1"/>
              <a:t>nó</a:t>
            </a:r>
            <a:r>
              <a:rPr lang="en-US" sz="2400" dirty="0"/>
              <a:t> </a:t>
            </a:r>
            <a:r>
              <a:rPr lang="en-US" sz="2400" dirty="0" err="1"/>
              <a:t>về</a:t>
            </a:r>
            <a:r>
              <a:rPr lang="en-US" sz="2400" dirty="0"/>
              <a:t> </a:t>
            </a:r>
            <a:r>
              <a:rPr lang="en-US" sz="2400" dirty="0" err="1"/>
              <a:t>bài</a:t>
            </a:r>
            <a:r>
              <a:rPr lang="en-US" sz="2400" dirty="0"/>
              <a:t> </a:t>
            </a:r>
            <a:r>
              <a:rPr lang="en-US" sz="2400" dirty="0" err="1"/>
              <a:t>toán</a:t>
            </a:r>
            <a:r>
              <a:rPr lang="en-US" sz="2400" dirty="0"/>
              <a:t> </a:t>
            </a:r>
            <a:r>
              <a:rPr lang="en-US" sz="2400" dirty="0" err="1"/>
              <a:t>không</a:t>
            </a:r>
            <a:r>
              <a:rPr lang="en-US" sz="2400" dirty="0"/>
              <a:t> </a:t>
            </a:r>
            <a:r>
              <a:rPr lang="en-US" sz="2400" dirty="0" err="1"/>
              <a:t>ràng</a:t>
            </a:r>
            <a:r>
              <a:rPr lang="en-US" sz="2400" dirty="0"/>
              <a:t> </a:t>
            </a:r>
            <a:r>
              <a:rPr lang="en-US" sz="2400" dirty="0" err="1"/>
              <a:t>buộc</a:t>
            </a:r>
            <a:r>
              <a:rPr lang="en-US" sz="2400" dirty="0"/>
              <a:t>. </a:t>
            </a:r>
            <a:r>
              <a:rPr lang="en-US" sz="2400" dirty="0" err="1"/>
              <a:t>Phương</a:t>
            </a:r>
            <a:r>
              <a:rPr lang="en-US" sz="2400" dirty="0"/>
              <a:t> </a:t>
            </a:r>
            <a:r>
              <a:rPr lang="en-US" sz="2400" dirty="0" err="1"/>
              <a:t>pháp</a:t>
            </a:r>
            <a:r>
              <a:rPr lang="en-US" sz="2400" dirty="0"/>
              <a:t> </a:t>
            </a:r>
            <a:r>
              <a:rPr lang="en-US" sz="2400" dirty="0" err="1"/>
              <a:t>này</a:t>
            </a:r>
            <a:r>
              <a:rPr lang="en-US" sz="2400" dirty="0"/>
              <a:t> </a:t>
            </a:r>
            <a:r>
              <a:rPr lang="en-US" sz="2400" dirty="0" err="1"/>
              <a:t>có</a:t>
            </a:r>
            <a:r>
              <a:rPr lang="en-US" sz="2400" dirty="0"/>
              <a:t> </a:t>
            </a:r>
            <a:r>
              <a:rPr lang="en-US" sz="2400" dirty="0" err="1"/>
              <a:t>tên</a:t>
            </a:r>
            <a:r>
              <a:rPr lang="en-US" sz="2400" dirty="0"/>
              <a:t> </a:t>
            </a:r>
            <a:r>
              <a:rPr lang="en-US" sz="2400" dirty="0" err="1"/>
              <a:t>là</a:t>
            </a:r>
            <a:r>
              <a:rPr lang="en-US" sz="2400" dirty="0"/>
              <a:t> </a:t>
            </a:r>
            <a:r>
              <a:rPr lang="en-US" sz="2400" b="1" dirty="0" err="1"/>
              <a:t>phương</a:t>
            </a:r>
            <a:r>
              <a:rPr lang="en-US" sz="2400" b="1" dirty="0"/>
              <a:t> </a:t>
            </a:r>
            <a:r>
              <a:rPr lang="en-US" sz="2400" b="1" dirty="0" err="1"/>
              <a:t>pháp</a:t>
            </a:r>
            <a:r>
              <a:rPr lang="en-US" sz="2400" b="1" dirty="0"/>
              <a:t> </a:t>
            </a:r>
            <a:r>
              <a:rPr lang="en-US" sz="2400" b="1" dirty="0" err="1"/>
              <a:t>nhân</a:t>
            </a:r>
            <a:r>
              <a:rPr lang="en-US" sz="2400" b="1" dirty="0"/>
              <a:t> </a:t>
            </a:r>
            <a:r>
              <a:rPr lang="en-US" sz="2400" b="1" dirty="0" err="1"/>
              <a:t>tử</a:t>
            </a:r>
            <a:r>
              <a:rPr lang="en-US" sz="2400" b="1" dirty="0"/>
              <a:t> Lagrange.</a:t>
            </a:r>
            <a:endParaRPr lang="vi-VN" sz="2400" dirty="0"/>
          </a:p>
          <a:p>
            <a:endParaRPr lang="vi-VN" sz="2400" dirty="0"/>
          </a:p>
          <a:p>
            <a:endParaRPr lang="en-US"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43467" y="559077"/>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Ví</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dụ</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25</a:t>
            </a:fld>
            <a:endParaRPr lang="vi-VN"/>
          </a:p>
        </p:txBody>
      </p:sp>
      <p:sp>
        <p:nvSpPr>
          <p:cNvPr id="16" name="TextBox 15"/>
          <p:cNvSpPr txBox="1"/>
          <p:nvPr/>
        </p:nvSpPr>
        <p:spPr>
          <a:xfrm>
            <a:off x="950230" y="1531593"/>
            <a:ext cx="8812696" cy="4154984"/>
          </a:xfrm>
          <a:prstGeom prst="rect">
            <a:avLst/>
          </a:prstGeom>
          <a:noFill/>
        </p:spPr>
        <p:txBody>
          <a:bodyPr wrap="square">
            <a:spAutoFit/>
          </a:bodyPr>
          <a:lstStyle/>
          <a:p>
            <a:r>
              <a:rPr lang="en-US" sz="2400" dirty="0"/>
              <a:t>Cho </a:t>
            </a:r>
            <a:r>
              <a:rPr lang="en-US" sz="2400" dirty="0" err="1"/>
              <a:t>hai</a:t>
            </a:r>
            <a:r>
              <a:rPr lang="en-US" sz="2400" dirty="0"/>
              <a:t> </a:t>
            </a:r>
            <a:r>
              <a:rPr lang="en-US" sz="2400" dirty="0" err="1"/>
              <a:t>số</a:t>
            </a:r>
            <a:r>
              <a:rPr lang="en-US" sz="2400" dirty="0"/>
              <a:t> </a:t>
            </a:r>
            <a:r>
              <a:rPr lang="en-US" sz="2400" dirty="0" err="1"/>
              <a:t>thực</a:t>
            </a:r>
            <a:r>
              <a:rPr lang="en-US" sz="2400" dirty="0"/>
              <a:t> </a:t>
            </a:r>
            <a:r>
              <a:rPr lang="en-US" sz="2400" dirty="0" err="1"/>
              <a:t>x,y</a:t>
            </a:r>
            <a:r>
              <a:rPr lang="en-US" sz="2400" dirty="0"/>
              <a:t> </a:t>
            </a:r>
            <a:r>
              <a:rPr lang="en-US" sz="2400" dirty="0" err="1"/>
              <a:t>thỏa</a:t>
            </a:r>
            <a:r>
              <a:rPr lang="en-US" sz="2400" dirty="0"/>
              <a:t> </a:t>
            </a:r>
            <a:r>
              <a:rPr lang="en-US" sz="2400" dirty="0" err="1"/>
              <a:t>mãn</a:t>
            </a:r>
            <a:r>
              <a:rPr lang="en-US" sz="2400" dirty="0"/>
              <a:t> </a:t>
            </a:r>
            <a:r>
              <a:rPr lang="en-US" sz="2400" dirty="0" err="1"/>
              <a:t>điều</a:t>
            </a:r>
            <a:r>
              <a:rPr lang="en-US" sz="2400" dirty="0"/>
              <a:t> </a:t>
            </a:r>
            <a:r>
              <a:rPr lang="en-US" sz="2400" dirty="0" err="1"/>
              <a:t>kiện</a:t>
            </a:r>
            <a:r>
              <a:rPr lang="en-US" sz="2400" dirty="0"/>
              <a:t> </a:t>
            </a:r>
            <a:r>
              <a:rPr lang="en-US" sz="2400" dirty="0" err="1"/>
              <a:t>x+y</a:t>
            </a:r>
            <a:r>
              <a:rPr lang="en-US" sz="2400" dirty="0"/>
              <a:t>=10. </a:t>
            </a:r>
            <a:r>
              <a:rPr lang="en-US" sz="2400" dirty="0" err="1"/>
              <a:t>Tìm</a:t>
            </a:r>
            <a:r>
              <a:rPr lang="en-US" sz="2400" dirty="0"/>
              <a:t> </a:t>
            </a:r>
            <a:r>
              <a:rPr lang="en-US" sz="2400" dirty="0" err="1"/>
              <a:t>giá</a:t>
            </a:r>
            <a:r>
              <a:rPr lang="en-US" sz="2400" dirty="0"/>
              <a:t> </a:t>
            </a:r>
            <a:r>
              <a:rPr lang="en-US" sz="2400" dirty="0" err="1"/>
              <a:t>trị</a:t>
            </a:r>
            <a:r>
              <a:rPr lang="en-US" sz="2400" dirty="0"/>
              <a:t> </a:t>
            </a:r>
            <a:r>
              <a:rPr lang="en-US" sz="2400" dirty="0" err="1"/>
              <a:t>nhỏ</a:t>
            </a:r>
            <a:r>
              <a:rPr lang="en-US" sz="2400" dirty="0"/>
              <a:t> </a:t>
            </a:r>
            <a:r>
              <a:rPr lang="en-US" sz="2400" dirty="0" err="1"/>
              <a:t>nhất</a:t>
            </a:r>
            <a:r>
              <a:rPr lang="en-US" sz="2400" dirty="0"/>
              <a:t> </a:t>
            </a:r>
            <a:r>
              <a:rPr lang="en-US" sz="2400" dirty="0" err="1"/>
              <a:t>của</a:t>
            </a:r>
            <a:r>
              <a:rPr lang="en-US" sz="2400" dirty="0"/>
              <a:t> </a:t>
            </a:r>
            <a:r>
              <a:rPr lang="en-US" sz="2400" dirty="0" err="1"/>
              <a:t>biểu</a:t>
            </a:r>
            <a:r>
              <a:rPr lang="en-US" sz="2400" dirty="0"/>
              <a:t> </a:t>
            </a:r>
            <a:r>
              <a:rPr lang="en-US" sz="2400" dirty="0" err="1"/>
              <a:t>thức</a:t>
            </a:r>
            <a:r>
              <a:rPr lang="en-US" sz="2400" dirty="0"/>
              <a:t> f(</a:t>
            </a:r>
            <a:r>
              <a:rPr lang="en-US" sz="2400" dirty="0" err="1"/>
              <a:t>x;y</a:t>
            </a:r>
            <a:r>
              <a:rPr lang="en-US" sz="2400" dirty="0"/>
              <a:t>) = x^2</a:t>
            </a:r>
            <a:r>
              <a:rPr lang="en-US" sz="2400" dirty="0">
                <a:cs typeface="Times New Roman" panose="02020603050405020304" pitchFamily="18" charset="0"/>
              </a:rPr>
              <a:t> + y^2</a:t>
            </a:r>
          </a:p>
          <a:p>
            <a:r>
              <a:rPr lang="en-US" sz="2400" dirty="0" err="1">
                <a:cs typeface="Times New Roman" panose="02020603050405020304" pitchFamily="18" charset="0"/>
              </a:rPr>
              <a:t>Giải</a:t>
            </a:r>
            <a:r>
              <a:rPr lang="en-US" sz="2400" dirty="0">
                <a:cs typeface="Times New Roman" panose="02020603050405020304" pitchFamily="18" charset="0"/>
              </a:rPr>
              <a:t>:</a:t>
            </a:r>
            <a:endParaRPr lang="fr-FR" sz="2400" dirty="0"/>
          </a:p>
          <a:p>
            <a:r>
              <a:rPr lang="en-US" sz="2400" dirty="0" err="1"/>
              <a:t>Tìm</a:t>
            </a:r>
            <a:r>
              <a:rPr lang="en-US" sz="2400" dirty="0"/>
              <a:t> </a:t>
            </a:r>
            <a:r>
              <a:rPr lang="en-US" sz="2400" dirty="0" err="1"/>
              <a:t>cực</a:t>
            </a:r>
            <a:r>
              <a:rPr lang="en-US" sz="2400" dirty="0"/>
              <a:t> </a:t>
            </a:r>
            <a:r>
              <a:rPr lang="en-US" sz="2400" dirty="0" err="1"/>
              <a:t>trị</a:t>
            </a:r>
            <a:r>
              <a:rPr lang="en-US" sz="2400" dirty="0"/>
              <a:t> </a:t>
            </a:r>
            <a:r>
              <a:rPr lang="en-US" sz="2400" dirty="0" err="1"/>
              <a:t>đối</a:t>
            </a:r>
            <a:r>
              <a:rPr lang="en-US" sz="2400" dirty="0"/>
              <a:t> </a:t>
            </a:r>
            <a:r>
              <a:rPr lang="en-US" sz="2400" dirty="0" err="1"/>
              <a:t>với</a:t>
            </a:r>
            <a:r>
              <a:rPr lang="en-US" sz="2400" dirty="0"/>
              <a:t> </a:t>
            </a:r>
            <a:r>
              <a:rPr lang="en-US" sz="2400" dirty="0" err="1"/>
              <a:t>hàm</a:t>
            </a:r>
            <a:r>
              <a:rPr lang="en-US" sz="2400" dirty="0"/>
              <a:t> f(</a:t>
            </a:r>
            <a:r>
              <a:rPr lang="en-US" sz="2400" dirty="0" err="1"/>
              <a:t>x;y</a:t>
            </a:r>
            <a:r>
              <a:rPr lang="en-US" sz="2400" dirty="0"/>
              <a:t>) = x^2 + y^2 </a:t>
            </a:r>
            <a:r>
              <a:rPr lang="en-US" sz="2400" dirty="0" err="1"/>
              <a:t>thoả</a:t>
            </a:r>
            <a:r>
              <a:rPr lang="en-US" sz="2400" dirty="0"/>
              <a:t> </a:t>
            </a:r>
            <a:r>
              <a:rPr lang="en-US" sz="2400" dirty="0" err="1"/>
              <a:t>mãn</a:t>
            </a:r>
            <a:r>
              <a:rPr lang="en-US" sz="2400" dirty="0"/>
              <a:t> φ(</a:t>
            </a:r>
            <a:r>
              <a:rPr lang="en-US" sz="2400" dirty="0" err="1"/>
              <a:t>x;y</a:t>
            </a:r>
            <a:r>
              <a:rPr lang="en-US" sz="2400" dirty="0"/>
              <a:t>)=</a:t>
            </a:r>
            <a:r>
              <a:rPr lang="en-US" sz="2400" dirty="0" err="1"/>
              <a:t>x+y</a:t>
            </a:r>
            <a:r>
              <a:rPr lang="en-US" sz="2400" dirty="0"/>
              <a:t>–10 = 0</a:t>
            </a:r>
            <a:endParaRPr lang="vi-VN" sz="2400" dirty="0"/>
          </a:p>
          <a:p>
            <a:r>
              <a:rPr lang="fr-FR" sz="2400" dirty="0" err="1"/>
              <a:t>Thiết</a:t>
            </a:r>
            <a:r>
              <a:rPr lang="fr-FR" sz="2400" dirty="0"/>
              <a:t> </a:t>
            </a:r>
            <a:r>
              <a:rPr lang="fr-FR" sz="2400" dirty="0" err="1"/>
              <a:t>lập</a:t>
            </a:r>
            <a:r>
              <a:rPr lang="fr-FR" sz="2400" dirty="0"/>
              <a:t> </a:t>
            </a:r>
            <a:r>
              <a:rPr lang="fr-FR" sz="2400" dirty="0" err="1"/>
              <a:t>hàm</a:t>
            </a:r>
            <a:r>
              <a:rPr lang="fr-FR" sz="2400" dirty="0"/>
              <a:t> L(x; y; </a:t>
            </a:r>
            <a:r>
              <a:rPr lang="en-US" sz="2400" dirty="0"/>
              <a:t>λ</a:t>
            </a:r>
            <a:r>
              <a:rPr lang="fr-FR" sz="2400" dirty="0"/>
              <a:t>) = x^2 + y^2 + </a:t>
            </a:r>
            <a:r>
              <a:rPr lang="en-US" sz="2400" dirty="0"/>
              <a:t>λ</a:t>
            </a:r>
            <a:r>
              <a:rPr lang="fr-FR" sz="2400" dirty="0"/>
              <a:t>(x + y = 10)</a:t>
            </a:r>
          </a:p>
          <a:p>
            <a:pPr lvl="0"/>
            <a:r>
              <a:rPr lang="fr-FR" sz="2400" dirty="0" err="1"/>
              <a:t>Đạo</a:t>
            </a:r>
            <a:r>
              <a:rPr lang="fr-FR" sz="2400" dirty="0"/>
              <a:t> </a:t>
            </a:r>
            <a:r>
              <a:rPr lang="fr-FR" sz="2400" dirty="0" err="1"/>
              <a:t>hàm</a:t>
            </a:r>
            <a:r>
              <a:rPr lang="fr-FR" sz="2400" dirty="0"/>
              <a:t> L(x; y; </a:t>
            </a:r>
            <a:r>
              <a:rPr lang="en-US" sz="2400" dirty="0"/>
              <a:t>λ</a:t>
            </a:r>
            <a:r>
              <a:rPr lang="fr-FR" sz="2400" dirty="0"/>
              <a:t>) </a:t>
            </a:r>
            <a:r>
              <a:rPr lang="fr-FR" sz="2400" dirty="0" err="1"/>
              <a:t>theo</a:t>
            </a:r>
            <a:r>
              <a:rPr lang="fr-FR" sz="2400" dirty="0"/>
              <a:t> x : L'(x; y; </a:t>
            </a:r>
            <a:r>
              <a:rPr lang="en-US" sz="2400" dirty="0"/>
              <a:t>λ</a:t>
            </a:r>
            <a:r>
              <a:rPr lang="fr-FR" sz="2400" dirty="0"/>
              <a:t>)(x) = 2x + </a:t>
            </a:r>
            <a:r>
              <a:rPr lang="en-US" sz="2400" dirty="0"/>
              <a:t>λ</a:t>
            </a:r>
            <a:r>
              <a:rPr lang="fr-FR" sz="2400" dirty="0"/>
              <a:t> = 0 =&gt; x = -</a:t>
            </a:r>
            <a:r>
              <a:rPr lang="en-US" sz="2400" dirty="0"/>
              <a:t>λ</a:t>
            </a:r>
            <a:r>
              <a:rPr lang="fr-FR" sz="2400" dirty="0"/>
              <a:t>/2 (1)</a:t>
            </a:r>
            <a:endParaRPr lang="vi-VN" sz="2400" dirty="0"/>
          </a:p>
          <a:p>
            <a:pPr lvl="0"/>
            <a:r>
              <a:rPr lang="fr-FR" sz="2400" dirty="0" err="1"/>
              <a:t>Đạo</a:t>
            </a:r>
            <a:r>
              <a:rPr lang="fr-FR" sz="2400" dirty="0"/>
              <a:t> </a:t>
            </a:r>
            <a:r>
              <a:rPr lang="fr-FR" sz="2400" dirty="0" err="1"/>
              <a:t>hàm</a:t>
            </a:r>
            <a:r>
              <a:rPr lang="fr-FR" sz="2400" dirty="0"/>
              <a:t> L(x; y; </a:t>
            </a:r>
            <a:r>
              <a:rPr lang="en-US" sz="2400" dirty="0"/>
              <a:t>λ</a:t>
            </a:r>
            <a:r>
              <a:rPr lang="fr-FR" sz="2400" dirty="0"/>
              <a:t>) </a:t>
            </a:r>
            <a:r>
              <a:rPr lang="fr-FR" sz="2400" dirty="0" err="1"/>
              <a:t>theo</a:t>
            </a:r>
            <a:r>
              <a:rPr lang="fr-FR" sz="2400" dirty="0"/>
              <a:t> y : L'(x; y; </a:t>
            </a:r>
            <a:r>
              <a:rPr lang="en-US" sz="2400" dirty="0"/>
              <a:t>λ</a:t>
            </a:r>
            <a:r>
              <a:rPr lang="fr-FR" sz="2400" dirty="0"/>
              <a:t>)(y) = 2y + </a:t>
            </a:r>
            <a:r>
              <a:rPr lang="en-US" sz="2400" dirty="0"/>
              <a:t>λ</a:t>
            </a:r>
            <a:r>
              <a:rPr lang="fr-FR" sz="2400" dirty="0"/>
              <a:t> = 0 =&gt; y = -</a:t>
            </a:r>
            <a:r>
              <a:rPr lang="en-US" sz="2400" dirty="0"/>
              <a:t>λ</a:t>
            </a:r>
            <a:r>
              <a:rPr lang="fr-FR" sz="2400" dirty="0"/>
              <a:t>/2 (2)</a:t>
            </a:r>
            <a:endParaRPr lang="vi-VN" sz="2400" dirty="0"/>
          </a:p>
          <a:p>
            <a:pPr lvl="0"/>
            <a:r>
              <a:rPr lang="fr-FR" sz="2400" dirty="0" err="1"/>
              <a:t>Đạo</a:t>
            </a:r>
            <a:r>
              <a:rPr lang="fr-FR" sz="2400" dirty="0"/>
              <a:t> </a:t>
            </a:r>
            <a:r>
              <a:rPr lang="fr-FR" sz="2400" dirty="0" err="1"/>
              <a:t>hàm</a:t>
            </a:r>
            <a:r>
              <a:rPr lang="fr-FR" sz="2400" dirty="0"/>
              <a:t> L(x; y; </a:t>
            </a:r>
            <a:r>
              <a:rPr lang="en-US" sz="2400" dirty="0"/>
              <a:t>λ</a:t>
            </a:r>
            <a:r>
              <a:rPr lang="fr-FR" sz="2400" dirty="0"/>
              <a:t>) </a:t>
            </a:r>
            <a:r>
              <a:rPr lang="fr-FR" sz="2400" dirty="0" err="1"/>
              <a:t>theo</a:t>
            </a:r>
            <a:r>
              <a:rPr lang="fr-FR" sz="2400" dirty="0"/>
              <a:t> </a:t>
            </a:r>
            <a:r>
              <a:rPr lang="en-US" sz="2400" dirty="0"/>
              <a:t>λ</a:t>
            </a:r>
            <a:r>
              <a:rPr lang="fr-FR" sz="2400" dirty="0"/>
              <a:t> : L'(x; y; </a:t>
            </a:r>
            <a:r>
              <a:rPr lang="en-US" sz="2400" dirty="0"/>
              <a:t>λ</a:t>
            </a:r>
            <a:r>
              <a:rPr lang="fr-FR" sz="2400" dirty="0"/>
              <a:t>)(</a:t>
            </a:r>
            <a:r>
              <a:rPr lang="en-US" sz="2400" dirty="0"/>
              <a:t>λ</a:t>
            </a:r>
            <a:r>
              <a:rPr lang="fr-FR" sz="2400" dirty="0"/>
              <a:t>) = x + y – 10 = 0. </a:t>
            </a:r>
            <a:r>
              <a:rPr lang="en-US" sz="2400" dirty="0" err="1"/>
              <a:t>Từ</a:t>
            </a:r>
            <a:r>
              <a:rPr lang="en-US" sz="2400" dirty="0"/>
              <a:t> (1) (2) =&gt; λ = -10</a:t>
            </a:r>
            <a:endParaRPr lang="vi-VN" sz="2400" dirty="0"/>
          </a:p>
          <a:p>
            <a:r>
              <a:rPr lang="fr-FR" sz="2400" dirty="0"/>
              <a:t>=&gt; Ta </a:t>
            </a:r>
            <a:r>
              <a:rPr lang="fr-FR" sz="2400" dirty="0" err="1"/>
              <a:t>có</a:t>
            </a:r>
            <a:r>
              <a:rPr lang="fr-FR" sz="2400" dirty="0"/>
              <a:t> </a:t>
            </a:r>
            <a:r>
              <a:rPr lang="fr-FR" sz="2400" dirty="0" err="1"/>
              <a:t>điểm</a:t>
            </a:r>
            <a:r>
              <a:rPr lang="fr-FR" sz="2400" dirty="0"/>
              <a:t> </a:t>
            </a:r>
            <a:r>
              <a:rPr lang="fr-FR" sz="2400" dirty="0" err="1"/>
              <a:t>dừng</a:t>
            </a:r>
            <a:r>
              <a:rPr lang="fr-FR" sz="2400" dirty="0"/>
              <a:t> x0 (5,5,-10).</a:t>
            </a:r>
            <a:endParaRPr lang="vi-VN" sz="2400" dirty="0"/>
          </a:p>
          <a:p>
            <a:endParaRPr lang="en-US" sz="2400" dirty="0"/>
          </a:p>
        </p:txBody>
      </p:sp>
    </p:spTree>
    <p:extLst>
      <p:ext uri="{BB962C8B-B14F-4D97-AF65-F5344CB8AC3E}">
        <p14:creationId xmlns:p14="http://schemas.microsoft.com/office/powerpoint/2010/main" val="3300627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down)">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animEffect transition="in" filter="wipe(down)">
                                      <p:cBhvr>
                                        <p:cTn id="17" dur="500"/>
                                        <p:tgtEl>
                                          <p:spTgt spid="1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wipe(down)">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down)">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down)">
                                      <p:cBhvr>
                                        <p:cTn id="32" dur="500"/>
                                        <p:tgtEl>
                                          <p:spTgt spid="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xEl>
                                              <p:pRg st="6" end="6"/>
                                            </p:txEl>
                                          </p:spTgt>
                                        </p:tgtEl>
                                        <p:attrNameLst>
                                          <p:attrName>style.visibility</p:attrName>
                                        </p:attrNameLst>
                                      </p:cBhvr>
                                      <p:to>
                                        <p:strVal val="visible"/>
                                      </p:to>
                                    </p:set>
                                    <p:animEffect transition="in" filter="wipe(down)">
                                      <p:cBhvr>
                                        <p:cTn id="37" dur="500"/>
                                        <p:tgtEl>
                                          <p:spTgt spid="1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6">
                                            <p:txEl>
                                              <p:pRg st="7" end="7"/>
                                            </p:txEl>
                                          </p:spTgt>
                                        </p:tgtEl>
                                        <p:attrNameLst>
                                          <p:attrName>style.visibility</p:attrName>
                                        </p:attrNameLst>
                                      </p:cBhvr>
                                      <p:to>
                                        <p:strVal val="visible"/>
                                      </p:to>
                                    </p:set>
                                    <p:animEffect transition="in" filter="wipe(down)">
                                      <p:cBhvr>
                                        <p:cTn id="42" dur="500"/>
                                        <p:tgtEl>
                                          <p:spTgt spid="1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525" y="5435063"/>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33307" y="516798"/>
            <a:ext cx="9426222" cy="5703434"/>
            <a:chOff x="643467" y="559077"/>
            <a:chExt cx="9426222" cy="5703434"/>
          </a:xfrm>
        </p:grpSpPr>
        <mc:AlternateContent xmlns:mc="http://schemas.openxmlformats.org/markup-compatibility/2006" xmlns:a14="http://schemas.microsoft.com/office/drawing/2010/main">
          <mc:Choice Requires="a14">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800"/>
                    </a:spcAft>
                  </a:pPr>
                  <a:r>
                    <a:rPr lang="fr-FR" sz="2400" dirty="0">
                      <a:solidFill>
                        <a:schemeClr val="tx1"/>
                      </a:solidFill>
                      <a:effectLst/>
                      <a:ea typeface="Calibri" panose="020F0502020204030204" pitchFamily="34" charset="0"/>
                      <a:cs typeface="Times New Roman" panose="02020603050405020304" pitchFamily="18" charset="0"/>
                    </a:rPr>
                    <a:t>Cho x,,</a:t>
                  </a:r>
                  <a:r>
                    <a:rPr lang="fr-FR" sz="2400" dirty="0" err="1">
                      <a:solidFill>
                        <a:schemeClr val="tx1"/>
                      </a:solidFill>
                      <a:effectLst/>
                      <a:ea typeface="Calibri" panose="020F0502020204030204" pitchFamily="34" charset="0"/>
                      <a:cs typeface="Times New Roman" panose="02020603050405020304" pitchFamily="18" charset="0"/>
                    </a:rPr>
                    <a:t>y,z</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không</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âm</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thỏa</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mãn</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x+y+z</a:t>
                  </a:r>
                  <a:r>
                    <a:rPr lang="fr-FR" sz="2400" dirty="0">
                      <a:solidFill>
                        <a:schemeClr val="tx1"/>
                      </a:solidFill>
                      <a:effectLst/>
                      <a:ea typeface="Calibri" panose="020F0502020204030204" pitchFamily="34" charset="0"/>
                      <a:cs typeface="Times New Roman" panose="02020603050405020304" pitchFamily="18" charset="0"/>
                    </a:rPr>
                    <a:t>=</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9</m:t>
                          </m:r>
                        </m:den>
                      </m:f>
                    </m:oMath>
                  </a14:m>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Gọi</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M,n</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lần</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lượt</a:t>
                  </a:r>
                  <a:r>
                    <a:rPr lang="fr-FR" sz="2400" dirty="0">
                      <a:solidFill>
                        <a:schemeClr val="tx1"/>
                      </a:solidFill>
                      <a:effectLst/>
                      <a:ea typeface="Calibri" panose="020F0502020204030204" pitchFamily="34" charset="0"/>
                      <a:cs typeface="Times New Roman" panose="02020603050405020304" pitchFamily="18" charset="0"/>
                    </a:rPr>
                    <a:t> là </a:t>
                  </a:r>
                  <a:r>
                    <a:rPr lang="fr-FR" sz="2400" dirty="0" err="1">
                      <a:solidFill>
                        <a:schemeClr val="tx1"/>
                      </a:solidFill>
                      <a:effectLst/>
                      <a:ea typeface="Calibri" panose="020F0502020204030204" pitchFamily="34" charset="0"/>
                      <a:cs typeface="Times New Roman" panose="02020603050405020304" pitchFamily="18" charset="0"/>
                    </a:rPr>
                    <a:t>giá</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trị</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lớn</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nhất</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và</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nhỏ</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nhất</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của</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biếu</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thức</a:t>
                  </a:r>
                  <a:r>
                    <a:rPr lang="fr-FR" sz="2400" dirty="0">
                      <a:solidFill>
                        <a:schemeClr val="tx1"/>
                      </a:solidFill>
                      <a:effectLst/>
                      <a:ea typeface="Calibri" panose="020F0502020204030204" pitchFamily="34" charset="0"/>
                      <a:cs typeface="Times New Roman" panose="02020603050405020304" pitchFamily="18" charset="0"/>
                    </a:rPr>
                    <a:t> P= </a:t>
                  </a:r>
                  <a14:m>
                    <m:oMath xmlns:m="http://schemas.openxmlformats.org/officeDocument/2006/math">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sup>
                      </m:sSup>
                    </m:oMath>
                  </a14:m>
                  <a:r>
                    <a:rPr lang="fr-FR" sz="2400" dirty="0">
                      <a:solidFill>
                        <a:schemeClr val="tx1"/>
                      </a:solidFill>
                      <a:effectLst/>
                      <a:ea typeface="Calibri" panose="020F0502020204030204" pitchFamily="34" charset="0"/>
                      <a:cs typeface="Times New Roman" panose="02020603050405020304" pitchFamily="18" charset="0"/>
                    </a:rPr>
                    <a:t> Khi </a:t>
                  </a:r>
                  <a:r>
                    <a:rPr lang="fr-FR" sz="2400" dirty="0" err="1">
                      <a:solidFill>
                        <a:schemeClr val="tx1"/>
                      </a:solidFill>
                      <a:effectLst/>
                      <a:ea typeface="Calibri" panose="020F0502020204030204" pitchFamily="34" charset="0"/>
                      <a:cs typeface="Times New Roman" panose="02020603050405020304" pitchFamily="18" charset="0"/>
                    </a:rPr>
                    <a:t>đó</a:t>
                  </a:r>
                  <a:r>
                    <a:rPr lang="fr-FR" sz="2400"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𝑀</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𝑛</m:t>
                          </m:r>
                        </m:den>
                      </m:f>
                    </m:oMath>
                  </a14:m>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có</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giá</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trị</a:t>
                  </a:r>
                  <a:r>
                    <a:rPr lang="fr-FR" sz="2400" dirty="0">
                      <a:solidFill>
                        <a:schemeClr val="tx1"/>
                      </a:solidFill>
                      <a:effectLst/>
                      <a:ea typeface="Calibri" panose="020F0502020204030204" pitchFamily="34" charset="0"/>
                      <a:cs typeface="Times New Roman" panose="02020603050405020304" pitchFamily="18" charset="0"/>
                    </a:rPr>
                    <a:t> là :</a:t>
                  </a:r>
                  <a:endParaRPr lang="vi-VN" sz="2400" dirty="0">
                    <a:solidFill>
                      <a:schemeClr val="tx1"/>
                    </a:solidFill>
                    <a:effectLst/>
                    <a:ea typeface="Calibri" panose="020F0502020204030204" pitchFamily="34" charset="0"/>
                    <a:cs typeface="Times New Roman" panose="02020603050405020304" pitchFamily="18" charset="0"/>
                  </a:endParaRPr>
                </a:p>
                <a:p>
                  <a:pPr lvl="1" algn="just">
                    <a:spcAft>
                      <a:spcPts val="800"/>
                    </a:spcAft>
                  </a:pPr>
                  <a:r>
                    <a:rPr lang="vi-VN" sz="2400" dirty="0">
                      <a:solidFill>
                        <a:schemeClr val="tx1"/>
                      </a:solidFill>
                      <a:latin typeface="Calibri" panose="020F0502020204030204" pitchFamily="34" charset="0"/>
                      <a:ea typeface="Calibri" panose="020F0502020204030204" pitchFamily="34" charset="0"/>
                      <a:cs typeface="Calibri" panose="020F0502020204030204" pitchFamily="34" charset="0"/>
                    </a:rPr>
                    <a:t>A</a:t>
                  </a:r>
                  <a:r>
                    <a:rPr lang="vi-VN" sz="2400" dirty="0">
                      <a:solidFill>
                        <a:schemeClr val="tx1"/>
                      </a:solidFill>
                      <a:ea typeface="Calibri" panose="020F0502020204030204" pitchFamily="34" charset="0"/>
                      <a:cs typeface="Times New Roman" panose="02020603050405020304" pitchFamily="18" charset="0"/>
                    </a:rPr>
                    <a:t>. </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27</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7</m:t>
                          </m:r>
                        </m:den>
                      </m:f>
                    </m:oMath>
                  </a14:m>
                  <a:r>
                    <a:rPr lang="fr-FR" sz="2400" dirty="0">
                      <a:solidFill>
                        <a:schemeClr val="tx1"/>
                      </a:solidFill>
                      <a:effectLst/>
                      <a:ea typeface="Calibri" panose="020F0502020204030204" pitchFamily="34" charset="0"/>
                      <a:cs typeface="Times New Roman" panose="02020603050405020304" pitchFamily="18" charset="0"/>
                    </a:rPr>
                    <a:t>	B. </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81</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7</m:t>
                          </m:r>
                        </m:den>
                      </m:f>
                    </m:oMath>
                  </a14:m>
                  <a:r>
                    <a:rPr lang="fr-FR" sz="2400" dirty="0">
                      <a:solidFill>
                        <a:schemeClr val="tx1"/>
                      </a:solidFill>
                      <a:effectLst/>
                      <a:ea typeface="Calibri" panose="020F0502020204030204" pitchFamily="34" charset="0"/>
                      <a:cs typeface="Times New Roman" panose="02020603050405020304" pitchFamily="18" charset="0"/>
                    </a:rPr>
                    <a:t>	</a:t>
                  </a:r>
                  <a:r>
                    <a:rPr lang="vi-VN" sz="2400" dirty="0">
                      <a:solidFill>
                        <a:schemeClr val="tx1"/>
                      </a:solidFill>
                      <a:effectLst/>
                      <a:ea typeface="Calibri" panose="020F0502020204030204" pitchFamily="34" charset="0"/>
                      <a:cs typeface="Times New Roman" panose="02020603050405020304" pitchFamily="18" charset="0"/>
                    </a:rPr>
                    <a:t>   </a:t>
                  </a:r>
                  <a:r>
                    <a:rPr lang="fr-FR" sz="2400" dirty="0">
                      <a:solidFill>
                        <a:schemeClr val="tx1"/>
                      </a:solidFill>
                      <a:effectLst/>
                      <a:ea typeface="Calibri" panose="020F0502020204030204" pitchFamily="34" charset="0"/>
                      <a:cs typeface="Times New Roman" panose="02020603050405020304" pitchFamily="18" charset="0"/>
                    </a:rPr>
                    <a:t>C. </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27</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14</m:t>
                          </m:r>
                        </m:den>
                      </m:f>
                    </m:oMath>
                  </a14:m>
                  <a:r>
                    <a:rPr lang="fr-FR" sz="2400" dirty="0">
                      <a:solidFill>
                        <a:schemeClr val="tx1"/>
                      </a:solidFill>
                      <a:effectLst/>
                      <a:ea typeface="Calibri" panose="020F0502020204030204" pitchFamily="34" charset="0"/>
                      <a:cs typeface="Times New Roman" panose="02020603050405020304" pitchFamily="18" charset="0"/>
                    </a:rPr>
                    <a:t>	</a:t>
                  </a:r>
                  <a:r>
                    <a:rPr lang="vi-VN" sz="2400" dirty="0">
                      <a:solidFill>
                        <a:schemeClr val="tx1"/>
                      </a:solidFill>
                      <a:effectLst/>
                      <a:ea typeface="Calibri" panose="020F0502020204030204" pitchFamily="34" charset="0"/>
                      <a:cs typeface="Times New Roman" panose="02020603050405020304" pitchFamily="18" charset="0"/>
                    </a:rPr>
                    <a:t>      </a:t>
                  </a:r>
                  <a:r>
                    <a:rPr lang="fr-FR" sz="2400" dirty="0">
                      <a:solidFill>
                        <a:schemeClr val="tx1"/>
                      </a:solidFill>
                      <a:effectLst/>
                      <a:ea typeface="Calibri" panose="020F0502020204030204" pitchFamily="34" charset="0"/>
                      <a:cs typeface="Times New Roman" panose="02020603050405020304" pitchFamily="18" charset="0"/>
                    </a:rPr>
                    <a:t>D. </a:t>
                  </a:r>
                  <a14:m>
                    <m:oMath xmlns:m="http://schemas.openxmlformats.org/officeDocument/2006/math">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81</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14</m:t>
                          </m:r>
                        </m:den>
                      </m:f>
                    </m:oMath>
                  </a14:m>
                  <a:endParaRPr lang="vi-VN" sz="2400" dirty="0">
                    <a:solidFill>
                      <a:schemeClr val="tx1"/>
                    </a:solidFill>
                    <a:effectLst/>
                    <a:ea typeface="Calibri" panose="020F0502020204030204" pitchFamily="34" charset="0"/>
                    <a:cs typeface="Times New Roman" panose="02020603050405020304" pitchFamily="18" charset="0"/>
                  </a:endParaRPr>
                </a:p>
                <a:p>
                  <a:pPr algn="just">
                    <a:spcAft>
                      <a:spcPts val="800"/>
                    </a:spcAft>
                  </a:pPr>
                  <a:r>
                    <a:rPr lang="fr-FR" sz="2400" dirty="0" err="1">
                      <a:solidFill>
                        <a:schemeClr val="tx1"/>
                      </a:solidFill>
                      <a:effectLst/>
                      <a:ea typeface="Calibri" panose="020F0502020204030204" pitchFamily="34" charset="0"/>
                      <a:cs typeface="Times New Roman" panose="02020603050405020304" pitchFamily="18" charset="0"/>
                    </a:rPr>
                    <a:t>Hướng</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dẫn</a:t>
                  </a:r>
                  <a:endParaRPr lang="vi-VN" sz="2400" dirty="0">
                    <a:solidFill>
                      <a:schemeClr val="tx1"/>
                    </a:solidFill>
                    <a:effectLst/>
                    <a:ea typeface="Calibri" panose="020F0502020204030204" pitchFamily="34" charset="0"/>
                    <a:cs typeface="Times New Roman" panose="02020603050405020304" pitchFamily="18" charset="0"/>
                  </a:endParaRPr>
                </a:p>
                <a:p>
                  <a:pPr algn="just">
                    <a:spcAft>
                      <a:spcPts val="800"/>
                    </a:spcAft>
                  </a:pPr>
                  <a:r>
                    <a:rPr lang="fr-FR" sz="2400" dirty="0" err="1">
                      <a:solidFill>
                        <a:schemeClr val="tx1"/>
                      </a:solidFill>
                      <a:effectLst/>
                      <a:ea typeface="Calibri" panose="020F0502020204030204" pitchFamily="34" charset="0"/>
                      <a:cs typeface="Times New Roman" panose="02020603050405020304" pitchFamily="18" charset="0"/>
                    </a:rPr>
                    <a:t>Đầu</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tiên</a:t>
                  </a:r>
                  <a:r>
                    <a:rPr lang="fr-FR" sz="2400" dirty="0">
                      <a:solidFill>
                        <a:schemeClr val="tx1"/>
                      </a:solidFill>
                      <a:effectLst/>
                      <a:ea typeface="Calibri" panose="020F0502020204030204" pitchFamily="34" charset="0"/>
                      <a:cs typeface="Times New Roman" panose="02020603050405020304" pitchFamily="18" charset="0"/>
                    </a:rPr>
                    <a:t> ta </a:t>
                  </a:r>
                  <a:r>
                    <a:rPr lang="fr-FR" sz="2400" dirty="0" err="1">
                      <a:solidFill>
                        <a:schemeClr val="tx1"/>
                      </a:solidFill>
                      <a:effectLst/>
                      <a:ea typeface="Calibri" panose="020F0502020204030204" pitchFamily="34" charset="0"/>
                      <a:cs typeface="Times New Roman" panose="02020603050405020304" pitchFamily="18" charset="0"/>
                    </a:rPr>
                    <a:t>sẽ</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đí</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thiết</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lập</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hàm</a:t>
                  </a:r>
                  <a:r>
                    <a:rPr lang="fr-FR" sz="2400" dirty="0">
                      <a:solidFill>
                        <a:schemeClr val="tx1"/>
                      </a:solidFill>
                      <a:effectLst/>
                      <a:ea typeface="Calibri" panose="020F0502020204030204" pitchFamily="34" charset="0"/>
                      <a:cs typeface="Times New Roman" panose="02020603050405020304" pitchFamily="18" charset="0"/>
                    </a:rPr>
                    <a:t> Lagrange </a:t>
                  </a:r>
                  <a:r>
                    <a:rPr lang="fr-FR" sz="2400" dirty="0" err="1">
                      <a:solidFill>
                        <a:schemeClr val="tx1"/>
                      </a:solidFill>
                      <a:effectLst/>
                      <a:ea typeface="Calibri" panose="020F0502020204030204" pitchFamily="34" charset="0"/>
                      <a:cs typeface="Times New Roman" panose="02020603050405020304" pitchFamily="18" charset="0"/>
                    </a:rPr>
                    <a:t>như</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phần</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giới</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thiệu</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mình</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đã</a:t>
                  </a:r>
                  <a:r>
                    <a:rPr lang="fr-FR" sz="2400" dirty="0">
                      <a:solidFill>
                        <a:schemeClr val="tx1"/>
                      </a:solidFill>
                      <a:effectLst/>
                      <a:ea typeface="Calibri" panose="020F0502020204030204" pitchFamily="34" charset="0"/>
                      <a:cs typeface="Times New Roman" panose="02020603050405020304" pitchFamily="18" charset="0"/>
                    </a:rPr>
                    <a:t> </a:t>
                  </a:r>
                  <a:r>
                    <a:rPr lang="fr-FR" sz="2400" dirty="0" err="1">
                      <a:solidFill>
                        <a:schemeClr val="tx1"/>
                      </a:solidFill>
                      <a:effectLst/>
                      <a:ea typeface="Calibri" panose="020F0502020204030204" pitchFamily="34" charset="0"/>
                      <a:cs typeface="Times New Roman" panose="02020603050405020304" pitchFamily="18" charset="0"/>
                    </a:rPr>
                    <a:t>nói</a:t>
                  </a:r>
                  <a:r>
                    <a:rPr lang="fr-FR" sz="2400" dirty="0">
                      <a:solidFill>
                        <a:schemeClr val="tx1"/>
                      </a:solidFill>
                      <a:effectLst/>
                      <a:ea typeface="Calibri" panose="020F0502020204030204" pitchFamily="34" charset="0"/>
                      <a:cs typeface="Times New Roman" panose="02020603050405020304" pitchFamily="18" charset="0"/>
                    </a:rPr>
                    <a:t>. Ta </a:t>
                  </a:r>
                  <a:r>
                    <a:rPr lang="fr-FR" sz="2400" dirty="0" err="1">
                      <a:solidFill>
                        <a:schemeClr val="tx1"/>
                      </a:solidFill>
                      <a:effectLst/>
                      <a:ea typeface="Calibri" panose="020F0502020204030204" pitchFamily="34" charset="0"/>
                      <a:cs typeface="Times New Roman" panose="02020603050405020304" pitchFamily="18" charset="0"/>
                    </a:rPr>
                    <a:t>có</a:t>
                  </a:r>
                  <a:r>
                    <a:rPr lang="fr-FR" sz="2400" dirty="0">
                      <a:solidFill>
                        <a:schemeClr val="tx1"/>
                      </a:solidFill>
                      <a:effectLst/>
                      <a:ea typeface="Calibri" panose="020F0502020204030204" pitchFamily="34" charset="0"/>
                      <a:cs typeface="Times New Roman" panose="02020603050405020304" pitchFamily="18" charset="0"/>
                    </a:rPr>
                    <a:t> :</a:t>
                  </a:r>
                  <a:endParaRPr lang="vi-VN" sz="2400" dirty="0">
                    <a:solidFill>
                      <a:schemeClr val="tx1"/>
                    </a:solidFill>
                    <a:effectLst/>
                    <a:ea typeface="Calibri" panose="020F0502020204030204" pitchFamily="34" charset="0"/>
                    <a:cs typeface="Times New Roman" panose="02020603050405020304" pitchFamily="18" charset="0"/>
                  </a:endParaRPr>
                </a:p>
                <a:p>
                  <a:pPr algn="just">
                    <a:spcAft>
                      <a:spcPts val="800"/>
                    </a:spcAft>
                  </a:pPr>
                  <a:r>
                    <a:rPr lang="fr-FR" sz="2400" dirty="0">
                      <a:solidFill>
                        <a:schemeClr val="tx1"/>
                      </a:solidFill>
                      <a:effectLst/>
                      <a:ea typeface="Calibri" panose="020F0502020204030204" pitchFamily="34" charset="0"/>
                      <a:cs typeface="Times New Roman" panose="02020603050405020304" pitchFamily="18" charset="0"/>
                    </a:rPr>
                    <a:t>Z(</a:t>
                  </a:r>
                  <a:r>
                    <a:rPr lang="fr-FR" sz="2400" dirty="0" err="1">
                      <a:solidFill>
                        <a:schemeClr val="tx1"/>
                      </a:solidFill>
                      <a:effectLst/>
                      <a:ea typeface="Calibri" panose="020F0502020204030204" pitchFamily="34" charset="0"/>
                      <a:cs typeface="Times New Roman" panose="02020603050405020304" pitchFamily="18" charset="0"/>
                    </a:rPr>
                    <a:t>x,y,z</a:t>
                  </a:r>
                  <a:r>
                    <a:rPr lang="fr-FR" sz="2400" dirty="0">
                      <a:solidFill>
                        <a:schemeClr val="tx1"/>
                      </a:solidFill>
                      <a:effectLst/>
                      <a:ea typeface="Calibri" panose="020F0502020204030204" pitchFamily="34" charset="0"/>
                      <a:cs typeface="Times New Roman" panose="02020603050405020304" pitchFamily="18" charset="0"/>
                    </a:rPr>
                    <a:t>) = </a:t>
                  </a:r>
                  <a14:m>
                    <m:oMath xmlns:m="http://schemas.openxmlformats.org/officeDocument/2006/math">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sSup>
                        <m:sSup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e>
                        <m: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3</m:t>
                          </m:r>
                        </m:sup>
                      </m:sSup>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𝜆</m:t>
                      </m:r>
                      <m:d>
                        <m:d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𝑦</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𝑧</m:t>
                          </m:r>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vi-VN"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fr-FR"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9</m:t>
                              </m:r>
                            </m:den>
                          </m:f>
                        </m:e>
                      </m:d>
                    </m:oMath>
                  </a14:m>
                  <a:endParaRPr lang="vi-VN" sz="2400" dirty="0">
                    <a:solidFill>
                      <a:schemeClr val="tx1"/>
                    </a:solidFill>
                    <a:effectLst/>
                    <a:ea typeface="Calibri" panose="020F0502020204030204" pitchFamily="34" charset="0"/>
                    <a:cs typeface="Times New Roman" panose="02020603050405020304" pitchFamily="18" charset="0"/>
                  </a:endParaRPr>
                </a:p>
                <a:p>
                  <a:pPr algn="ctr"/>
                  <a:endParaRPr lang="vi-VN" dirty="0">
                    <a:solidFill>
                      <a:schemeClr val="tx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43467" y="559077"/>
                  <a:ext cx="9426222" cy="5667022"/>
                </a:xfrm>
                <a:prstGeom prst="rect">
                  <a:avLst/>
                </a:prstGeom>
                <a:blipFill>
                  <a:blip r:embed="rId4"/>
                  <a:stretch>
                    <a:fillRect l="-1035" r="-970"/>
                  </a:stretch>
                </a:blipFill>
                <a:ln>
                  <a:noFill/>
                </a:ln>
              </p:spPr>
              <p:txBody>
                <a:bodyPr/>
                <a:lstStyle/>
                <a:p>
                  <a:r>
                    <a:rPr lang="vi-VN">
                      <a:noFill/>
                    </a:rPr>
                    <a:t> </a:t>
                  </a:r>
                </a:p>
              </p:txBody>
            </p:sp>
          </mc:Fallback>
        </mc:AlternateContent>
        <p:pic>
          <p:nvPicPr>
            <p:cNvPr id="19" name="Picture 18" descr="A picture containing shap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Ví</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dụ</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26</a:t>
            </a:fld>
            <a:endParaRPr lang="vi-VN"/>
          </a:p>
        </p:txBody>
      </p:sp>
    </p:spTree>
    <p:extLst>
      <p:ext uri="{BB962C8B-B14F-4D97-AF65-F5344CB8AC3E}">
        <p14:creationId xmlns:p14="http://schemas.microsoft.com/office/powerpoint/2010/main" val="2250378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43467" y="559077"/>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Ví</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dụ</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27</a:t>
            </a:fld>
            <a:endParaRPr lang="vi-VN"/>
          </a:p>
        </p:txBody>
      </p:sp>
      <mc:AlternateContent xmlns:mc="http://schemas.openxmlformats.org/markup-compatibility/2006" xmlns:a14="http://schemas.microsoft.com/office/drawing/2010/main">
        <mc:Choice Requires="a14">
          <p:sp>
            <p:nvSpPr>
              <p:cNvPr id="16" name="TextBox 15"/>
              <p:cNvSpPr txBox="1"/>
              <p:nvPr/>
            </p:nvSpPr>
            <p:spPr>
              <a:xfrm>
                <a:off x="950230" y="1531593"/>
                <a:ext cx="8812696" cy="4399409"/>
              </a:xfrm>
              <a:prstGeom prst="rect">
                <a:avLst/>
              </a:prstGeom>
              <a:noFill/>
            </p:spPr>
            <p:txBody>
              <a:bodyPr wrap="square">
                <a:spAutoFit/>
              </a:bodyPr>
              <a:lstStyle/>
              <a:p>
                <a:r>
                  <a:rPr lang="vi-VN" sz="2000" dirty="0">
                    <a:solidFill>
                      <a:schemeClr val="tx1"/>
                    </a:solidFill>
                  </a:rPr>
                  <a:t>Điểm cực trị sẽ là nghiệm của hệ: </a:t>
                </a:r>
                <a14:m>
                  <m:oMath xmlns:m="http://schemas.openxmlformats.org/officeDocument/2006/math">
                    <m:d>
                      <m:dPr>
                        <m:begChr m:val="{"/>
                        <m:endChr m:val=""/>
                        <m:ctrlPr>
                          <a:rPr lang="vi-VN" sz="2000" i="1">
                            <a:solidFill>
                              <a:schemeClr val="tx1"/>
                            </a:solidFill>
                            <a:latin typeface="Cambria Math" panose="02040503050406030204" pitchFamily="18" charset="0"/>
                          </a:rPr>
                        </m:ctrlPr>
                      </m:dPr>
                      <m:e>
                        <m:eqArr>
                          <m:eqArrPr>
                            <m:ctrlPr>
                              <a:rPr lang="vi-VN" sz="2000" i="1">
                                <a:solidFill>
                                  <a:schemeClr val="tx1"/>
                                </a:solidFill>
                                <a:latin typeface="Cambria Math" panose="02040503050406030204" pitchFamily="18" charset="0"/>
                              </a:rPr>
                            </m:ctrlPr>
                          </m:eqArrPr>
                          <m:e>
                            <m:r>
                              <a:rPr lang="vi-VN" sz="2000" i="1">
                                <a:solidFill>
                                  <a:schemeClr val="tx1"/>
                                </a:solidFill>
                                <a:latin typeface="Cambria Math" panose="02040503050406030204" pitchFamily="18" charset="0"/>
                              </a:rPr>
                              <m:t>2</m:t>
                            </m:r>
                            <m:r>
                              <a:rPr lang="vi-VN" sz="2000" i="1">
                                <a:solidFill>
                                  <a:schemeClr val="tx1"/>
                                </a:solidFill>
                                <a:latin typeface="Cambria Math" panose="02040503050406030204" pitchFamily="18" charset="0"/>
                              </a:rPr>
                              <m:t>𝑥</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𝜆</m:t>
                            </m:r>
                            <m:r>
                              <a:rPr lang="vi-VN" sz="2000" i="1">
                                <a:solidFill>
                                  <a:schemeClr val="tx1"/>
                                </a:solidFill>
                                <a:latin typeface="Cambria Math" panose="02040503050406030204" pitchFamily="18" charset="0"/>
                              </a:rPr>
                              <m:t>=0</m:t>
                            </m:r>
                          </m:e>
                          <m:e>
                            <m:r>
                              <a:rPr lang="vi-VN" sz="2000" i="1">
                                <a:solidFill>
                                  <a:schemeClr val="tx1"/>
                                </a:solidFill>
                                <a:latin typeface="Cambria Math" panose="02040503050406030204" pitchFamily="18" charset="0"/>
                              </a:rPr>
                              <m:t>4</m:t>
                            </m:r>
                            <m:r>
                              <a:rPr lang="vi-VN" sz="2000" i="1">
                                <a:solidFill>
                                  <a:schemeClr val="tx1"/>
                                </a:solidFill>
                                <a:latin typeface="Cambria Math" panose="02040503050406030204" pitchFamily="18" charset="0"/>
                              </a:rPr>
                              <m:t>𝑦</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𝜆</m:t>
                            </m:r>
                            <m:r>
                              <a:rPr lang="vi-VN" sz="2000" i="1">
                                <a:solidFill>
                                  <a:schemeClr val="tx1"/>
                                </a:solidFill>
                                <a:latin typeface="Cambria Math" panose="02040503050406030204" pitchFamily="18" charset="0"/>
                              </a:rPr>
                              <m:t>=0</m:t>
                            </m:r>
                          </m:e>
                          <m:e>
                            <m:r>
                              <a:rPr lang="vi-VN" sz="2000" i="1">
                                <a:solidFill>
                                  <a:schemeClr val="tx1"/>
                                </a:solidFill>
                                <a:latin typeface="Cambria Math" panose="02040503050406030204" pitchFamily="18" charset="0"/>
                              </a:rPr>
                              <m:t>9</m:t>
                            </m:r>
                            <m:r>
                              <a:rPr lang="vi-VN" sz="2000" i="1">
                                <a:solidFill>
                                  <a:schemeClr val="tx1"/>
                                </a:solidFill>
                                <a:latin typeface="Cambria Math" panose="02040503050406030204" pitchFamily="18" charset="0"/>
                              </a:rPr>
                              <m:t>𝑧</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𝜆</m:t>
                            </m:r>
                            <m:r>
                              <a:rPr lang="vi-VN" sz="2000" i="1">
                                <a:solidFill>
                                  <a:schemeClr val="tx1"/>
                                </a:solidFill>
                                <a:latin typeface="Cambria Math" panose="02040503050406030204" pitchFamily="18" charset="0"/>
                              </a:rPr>
                              <m:t>=0</m:t>
                            </m:r>
                          </m:e>
                          <m:e>
                            <m:r>
                              <a:rPr lang="vi-VN" sz="2000" i="1">
                                <a:solidFill>
                                  <a:schemeClr val="tx1"/>
                                </a:solidFill>
                                <a:latin typeface="Cambria Math" panose="02040503050406030204" pitchFamily="18" charset="0"/>
                              </a:rPr>
                              <m:t>𝑥</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𝑦</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𝑧</m:t>
                            </m:r>
                            <m:r>
                              <a:rPr lang="vi-VN" sz="2000" i="1">
                                <a:solidFill>
                                  <a:schemeClr val="tx1"/>
                                </a:solidFill>
                                <a:latin typeface="Cambria Math" panose="02040503050406030204" pitchFamily="18" charset="0"/>
                              </a:rPr>
                              <m:t>=</m:t>
                            </m:r>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1</m:t>
                                </m:r>
                              </m:num>
                              <m:den>
                                <m:r>
                                  <a:rPr lang="vi-VN" sz="2000" i="1">
                                    <a:solidFill>
                                      <a:schemeClr val="tx1"/>
                                    </a:solidFill>
                                    <a:latin typeface="Cambria Math" panose="02040503050406030204" pitchFamily="18" charset="0"/>
                                  </a:rPr>
                                  <m:t>9</m:t>
                                </m:r>
                              </m:den>
                            </m:f>
                          </m:e>
                        </m:eqArr>
                      </m:e>
                    </m:d>
                  </m:oMath>
                </a14:m>
                <a:r>
                  <a:rPr lang="vi-VN" sz="2000" dirty="0">
                    <a:solidFill>
                      <a:schemeClr val="tx1"/>
                    </a:solidFill>
                    <a:sym typeface="Wingdings" panose="05000000000000000000" pitchFamily="2" charset="2"/>
                  </a:rPr>
                  <a:t></a:t>
                </a:r>
                <a:r>
                  <a:rPr lang="vi-VN" sz="2000" dirty="0">
                    <a:solidFill>
                      <a:schemeClr val="tx1"/>
                    </a:solidFill>
                  </a:rPr>
                  <a:t>(x,y,z, </a:t>
                </a:r>
                <a14:m>
                  <m:oMath xmlns:m="http://schemas.openxmlformats.org/officeDocument/2006/math">
                    <m:r>
                      <a:rPr lang="vi-VN" sz="2000" i="1">
                        <a:solidFill>
                          <a:schemeClr val="tx1"/>
                        </a:solidFill>
                        <a:latin typeface="Cambria Math" panose="02040503050406030204" pitchFamily="18" charset="0"/>
                      </a:rPr>
                      <m:t>𝜆</m:t>
                    </m:r>
                    <m:r>
                      <a:rPr lang="vi-VN" sz="2000" b="0" i="0" smtClean="0">
                        <a:solidFill>
                          <a:schemeClr val="tx1"/>
                        </a:solidFill>
                        <a:latin typeface="Cambria Math" panose="02040503050406030204" pitchFamily="18" charset="0"/>
                      </a:rPr>
                      <m:t>)=</m:t>
                    </m:r>
                  </m:oMath>
                </a14:m>
                <a:r>
                  <a:rPr lang="vi-VN" sz="2000" i="1" dirty="0">
                    <a:solidFill>
                      <a:schemeClr val="tx1"/>
                    </a:solidFill>
                  </a:rPr>
                  <a:t> </a:t>
                </a:r>
                <a14:m>
                  <m:oMath xmlns:m="http://schemas.openxmlformats.org/officeDocument/2006/math">
                    <m:d>
                      <m:dPr>
                        <m:ctrlPr>
                          <a:rPr lang="vi-VN" sz="2000" i="1">
                            <a:solidFill>
                              <a:schemeClr val="tx1"/>
                            </a:solidFill>
                            <a:latin typeface="Cambria Math" panose="02040503050406030204" pitchFamily="18" charset="0"/>
                          </a:rPr>
                        </m:ctrlPr>
                      </m:dPr>
                      <m:e>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2</m:t>
                            </m:r>
                          </m:num>
                          <m:den>
                            <m:r>
                              <a:rPr lang="vi-VN" sz="2000" i="1">
                                <a:solidFill>
                                  <a:schemeClr val="tx1"/>
                                </a:solidFill>
                                <a:latin typeface="Cambria Math" panose="02040503050406030204" pitchFamily="18" charset="0"/>
                              </a:rPr>
                              <m:t>81</m:t>
                            </m:r>
                          </m:den>
                        </m:f>
                        <m:r>
                          <a:rPr lang="vi-VN" sz="2000" i="1">
                            <a:solidFill>
                              <a:schemeClr val="tx1"/>
                            </a:solidFill>
                            <a:latin typeface="Cambria Math" panose="02040503050406030204" pitchFamily="18" charset="0"/>
                          </a:rPr>
                          <m:t>;</m:t>
                        </m:r>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1</m:t>
                            </m:r>
                          </m:num>
                          <m:den>
                            <m:r>
                              <a:rPr lang="vi-VN" sz="2000" i="1">
                                <a:solidFill>
                                  <a:schemeClr val="tx1"/>
                                </a:solidFill>
                                <a:latin typeface="Cambria Math" panose="02040503050406030204" pitchFamily="18" charset="0"/>
                              </a:rPr>
                              <m:t>81</m:t>
                            </m:r>
                          </m:den>
                        </m:f>
                        <m:r>
                          <a:rPr lang="vi-VN" sz="2000" i="1">
                            <a:solidFill>
                              <a:schemeClr val="tx1"/>
                            </a:solidFill>
                            <a:latin typeface="Cambria Math" panose="02040503050406030204" pitchFamily="18" charset="0"/>
                          </a:rPr>
                          <m:t>;</m:t>
                        </m:r>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2</m:t>
                            </m:r>
                          </m:num>
                          <m:den>
                            <m:r>
                              <a:rPr lang="vi-VN" sz="2000" i="1">
                                <a:solidFill>
                                  <a:schemeClr val="tx1"/>
                                </a:solidFill>
                                <a:latin typeface="Cambria Math" panose="02040503050406030204" pitchFamily="18" charset="0"/>
                              </a:rPr>
                              <m:t>27</m:t>
                            </m:r>
                          </m:den>
                        </m:f>
                        <m:r>
                          <a:rPr lang="vi-VN" sz="2000" i="1">
                            <a:solidFill>
                              <a:schemeClr val="tx1"/>
                            </a:solidFill>
                            <a:latin typeface="Cambria Math" panose="02040503050406030204" pitchFamily="18" charset="0"/>
                          </a:rPr>
                          <m:t>;</m:t>
                        </m:r>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4</m:t>
                            </m:r>
                          </m:num>
                          <m:den>
                            <m:r>
                              <a:rPr lang="vi-VN" sz="2000" i="1">
                                <a:solidFill>
                                  <a:schemeClr val="tx1"/>
                                </a:solidFill>
                                <a:latin typeface="Cambria Math" panose="02040503050406030204" pitchFamily="18" charset="0"/>
                              </a:rPr>
                              <m:t>81</m:t>
                            </m:r>
                          </m:den>
                        </m:f>
                      </m:e>
                    </m:d>
                  </m:oMath>
                </a14:m>
                <a:endParaRPr lang="vi-VN" sz="2000" i="1" dirty="0">
                  <a:solidFill>
                    <a:schemeClr val="tx1"/>
                  </a:solidFill>
                </a:endParaRPr>
              </a:p>
              <a:p>
                <a:r>
                  <a:rPr lang="vi-VN" sz="2000" dirty="0">
                    <a:solidFill>
                      <a:schemeClr val="tx1"/>
                    </a:solidFill>
                  </a:rPr>
                  <a:t>Khi đó thay vào biểu thức ban đầu ta sẽ được P:</a:t>
                </a:r>
                <a:r>
                  <a:rPr lang="vi-VN" sz="2000" i="1" dirty="0">
                    <a:solidFill>
                      <a:schemeClr val="tx1"/>
                    </a:solidFill>
                  </a:rPr>
                  <a:t> </a:t>
                </a:r>
                <a14:m>
                  <m:oMath xmlns:m="http://schemas.openxmlformats.org/officeDocument/2006/math">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14</m:t>
                        </m:r>
                      </m:num>
                      <m:den>
                        <m:r>
                          <a:rPr lang="vi-VN" sz="2000" i="1">
                            <a:solidFill>
                              <a:schemeClr val="tx1"/>
                            </a:solidFill>
                            <a:latin typeface="Cambria Math" panose="02040503050406030204" pitchFamily="18" charset="0"/>
                          </a:rPr>
                          <m:t>6561</m:t>
                        </m:r>
                      </m:den>
                    </m:f>
                  </m:oMath>
                </a14:m>
                <a:endParaRPr lang="vi-VN" sz="2000" dirty="0">
                  <a:solidFill>
                    <a:schemeClr val="tx1"/>
                  </a:solidFill>
                </a:endParaRPr>
              </a:p>
              <a:p>
                <a:r>
                  <a:rPr lang="vi-VN" sz="2000" dirty="0">
                    <a:solidFill>
                      <a:schemeClr val="tx1"/>
                    </a:solidFill>
                  </a:rPr>
                  <a:t>Tiếp theo như minh đã nói ta sẽ so sánh giá trị này với các giá trị đặc biệt khác cụ thể ở đây là các giá trị biên. Các giá trị biên ở đây sẽ là x=0, y=0, z=0, (x;y)=(0;0), (y;z)=(0;0), (z;x)=(0;0).</a:t>
                </a:r>
              </a:p>
              <a:p>
                <a:r>
                  <a:rPr lang="vi-VN" sz="2000" dirty="0">
                    <a:solidFill>
                      <a:schemeClr val="tx1"/>
                    </a:solidFill>
                  </a:rPr>
                  <a:t>Z=0 =&gt; x+y = </a:t>
                </a:r>
                <a14:m>
                  <m:oMath xmlns:m="http://schemas.openxmlformats.org/officeDocument/2006/math">
                    <m:f>
                      <m:fPr>
                        <m:ctrlPr>
                          <a:rPr lang="vi-VN" sz="2000" i="1">
                            <a:solidFill>
                              <a:schemeClr val="tx1"/>
                            </a:solidFill>
                            <a:latin typeface="Cambria Math" panose="02040503050406030204" pitchFamily="18" charset="0"/>
                          </a:rPr>
                        </m:ctrlPr>
                      </m:fPr>
                      <m:num>
                        <m:r>
                          <a:rPr lang="fr-FR" sz="2000" i="1">
                            <a:solidFill>
                              <a:schemeClr val="tx1"/>
                            </a:solidFill>
                            <a:latin typeface="Cambria Math" panose="02040503050406030204" pitchFamily="18" charset="0"/>
                          </a:rPr>
                          <m:t>1</m:t>
                        </m:r>
                      </m:num>
                      <m:den>
                        <m:r>
                          <a:rPr lang="fr-FR" sz="2000" i="1">
                            <a:solidFill>
                              <a:schemeClr val="tx1"/>
                            </a:solidFill>
                            <a:latin typeface="Cambria Math" panose="02040503050406030204" pitchFamily="18" charset="0"/>
                          </a:rPr>
                          <m:t>9</m:t>
                        </m:r>
                      </m:den>
                    </m:f>
                  </m:oMath>
                </a14:m>
                <a:r>
                  <a:rPr lang="vi-VN" sz="2000" dirty="0">
                    <a:solidFill>
                      <a:schemeClr val="tx1"/>
                    </a:solidFill>
                  </a:rPr>
                  <a:t>.  </a:t>
                </a:r>
              </a:p>
              <a:p>
                <a:r>
                  <a:rPr lang="vi-VN" sz="2000" dirty="0">
                    <a:solidFill>
                      <a:schemeClr val="tx1"/>
                    </a:solidFill>
                  </a:rPr>
                  <a:t>Hàm Lagrange lúc này là:</a:t>
                </a:r>
              </a:p>
              <a:p>
                <a:r>
                  <a:rPr lang="vi-VN" sz="2000" dirty="0">
                    <a:solidFill>
                      <a:schemeClr val="tx1"/>
                    </a:solidFill>
                  </a:rPr>
                  <a:t>Z(x,y,z) = </a:t>
                </a:r>
                <a14:m>
                  <m:oMath xmlns:m="http://schemas.openxmlformats.org/officeDocument/2006/math">
                    <m:sSup>
                      <m:sSupPr>
                        <m:ctrlPr>
                          <a:rPr lang="vi-VN" sz="2000" i="1">
                            <a:solidFill>
                              <a:schemeClr val="tx1"/>
                            </a:solidFill>
                            <a:latin typeface="Cambria Math" panose="02040503050406030204" pitchFamily="18" charset="0"/>
                          </a:rPr>
                        </m:ctrlPr>
                      </m:sSupPr>
                      <m:e>
                        <m:r>
                          <a:rPr lang="vi-VN" sz="2000" i="1">
                            <a:solidFill>
                              <a:schemeClr val="tx1"/>
                            </a:solidFill>
                            <a:latin typeface="Cambria Math" panose="02040503050406030204" pitchFamily="18" charset="0"/>
                          </a:rPr>
                          <m:t>𝑥</m:t>
                        </m:r>
                      </m:e>
                      <m:sup>
                        <m:r>
                          <a:rPr lang="vi-VN" sz="2000" i="1">
                            <a:solidFill>
                              <a:schemeClr val="tx1"/>
                            </a:solidFill>
                            <a:latin typeface="Cambria Math" panose="02040503050406030204" pitchFamily="18" charset="0"/>
                          </a:rPr>
                          <m:t>2</m:t>
                        </m:r>
                      </m:sup>
                    </m:sSup>
                    <m:r>
                      <a:rPr lang="vi-VN" sz="2000" i="1">
                        <a:solidFill>
                          <a:schemeClr val="tx1"/>
                        </a:solidFill>
                        <a:latin typeface="Cambria Math" panose="02040503050406030204" pitchFamily="18" charset="0"/>
                      </a:rPr>
                      <m:t>+2−</m:t>
                    </m:r>
                    <m:r>
                      <a:rPr lang="vi-VN" sz="2000" i="1">
                        <a:solidFill>
                          <a:schemeClr val="tx1"/>
                        </a:solidFill>
                        <a:latin typeface="Cambria Math" panose="02040503050406030204" pitchFamily="18" charset="0"/>
                      </a:rPr>
                      <m:t>𝜆</m:t>
                    </m:r>
                    <m:d>
                      <m:dPr>
                        <m:ctrlPr>
                          <a:rPr lang="vi-VN" sz="2000" i="1">
                            <a:solidFill>
                              <a:schemeClr val="tx1"/>
                            </a:solidFill>
                            <a:latin typeface="Cambria Math" panose="02040503050406030204" pitchFamily="18" charset="0"/>
                          </a:rPr>
                        </m:ctrlPr>
                      </m:dPr>
                      <m:e>
                        <m:r>
                          <a:rPr lang="vi-VN" sz="2000" i="1">
                            <a:solidFill>
                              <a:schemeClr val="tx1"/>
                            </a:solidFill>
                            <a:latin typeface="Cambria Math" panose="02040503050406030204" pitchFamily="18" charset="0"/>
                          </a:rPr>
                          <m:t>𝑥</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𝑦</m:t>
                        </m:r>
                        <m:r>
                          <a:rPr lang="vi-VN" sz="2000" i="1">
                            <a:solidFill>
                              <a:schemeClr val="tx1"/>
                            </a:solidFill>
                            <a:latin typeface="Cambria Math" panose="02040503050406030204" pitchFamily="18" charset="0"/>
                          </a:rPr>
                          <m:t>−</m:t>
                        </m:r>
                        <m:f>
                          <m:fPr>
                            <m:ctrlPr>
                              <a:rPr lang="vi-VN" sz="2000" i="1">
                                <a:solidFill>
                                  <a:schemeClr val="tx1"/>
                                </a:solidFill>
                                <a:latin typeface="Cambria Math" panose="02040503050406030204" pitchFamily="18" charset="0"/>
                              </a:rPr>
                            </m:ctrlPr>
                          </m:fPr>
                          <m:num>
                            <m:r>
                              <a:rPr lang="vi-VN" sz="2000" i="1">
                                <a:solidFill>
                                  <a:schemeClr val="tx1"/>
                                </a:solidFill>
                                <a:latin typeface="Cambria Math" panose="02040503050406030204" pitchFamily="18" charset="0"/>
                              </a:rPr>
                              <m:t>1</m:t>
                            </m:r>
                          </m:num>
                          <m:den>
                            <m:r>
                              <a:rPr lang="vi-VN" sz="2000" i="1">
                                <a:solidFill>
                                  <a:schemeClr val="tx1"/>
                                </a:solidFill>
                                <a:latin typeface="Cambria Math" panose="02040503050406030204" pitchFamily="18" charset="0"/>
                              </a:rPr>
                              <m:t>9</m:t>
                            </m:r>
                          </m:den>
                        </m:f>
                      </m:e>
                    </m:d>
                  </m:oMath>
                </a14:m>
                <a:endParaRPr lang="vi-VN" sz="2000" dirty="0">
                  <a:solidFill>
                    <a:schemeClr val="tx1"/>
                  </a:solidFill>
                </a:endParaRPr>
              </a:p>
              <a:p>
                <a:endParaRPr lang="vi-VN" sz="1100" dirty="0">
                  <a:solidFill>
                    <a:schemeClr val="tx1"/>
                  </a:solidFill>
                </a:endParaRPr>
              </a:p>
              <a:p>
                <a:endParaRPr lang="en-US" sz="1100"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50230" y="1531593"/>
                <a:ext cx="8812696" cy="4399409"/>
              </a:xfrm>
              <a:prstGeom prst="rect">
                <a:avLst/>
              </a:prstGeom>
              <a:blipFill>
                <a:blip r:embed="rId7"/>
                <a:stretch>
                  <a:fillRect l="-761"/>
                </a:stretch>
              </a:blipFill>
            </p:spPr>
            <p:txBody>
              <a:bodyPr/>
              <a:lstStyle/>
              <a:p>
                <a:r>
                  <a:rPr lang="vi-VN">
                    <a:noFill/>
                  </a:rPr>
                  <a:t> </a:t>
                </a:r>
              </a:p>
            </p:txBody>
          </p:sp>
        </mc:Fallback>
      </mc:AlternateContent>
    </p:spTree>
    <p:extLst>
      <p:ext uri="{BB962C8B-B14F-4D97-AF65-F5344CB8AC3E}">
        <p14:creationId xmlns:p14="http://schemas.microsoft.com/office/powerpoint/2010/main" val="288116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down)">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down)">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down)">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down)">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wipe(down)">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14" name="TextBox 13"/>
          <p:cNvSpPr txBox="1"/>
          <p:nvPr/>
        </p:nvSpPr>
        <p:spPr>
          <a:xfrm>
            <a:off x="3145122" y="637768"/>
            <a:ext cx="4422912" cy="769441"/>
          </a:xfrm>
          <a:prstGeom prst="rect">
            <a:avLst/>
          </a:prstGeom>
          <a:noFill/>
        </p:spPr>
        <p:txBody>
          <a:bodyPr wrap="square" rtlCol="0">
            <a:spAutoFit/>
          </a:bodyPr>
          <a:lstStyle/>
          <a:p>
            <a:pPr algn="ctr"/>
            <a:r>
              <a:rPr lang="en-US" sz="4400" b="1">
                <a:ln w="12700">
                  <a:solidFill>
                    <a:schemeClr val="tx1"/>
                  </a:solidFill>
                </a:ln>
                <a:solidFill>
                  <a:srgbClr val="DA5C45"/>
                </a:solidFill>
                <a:latin typeface="iCiel Cadena" panose="02000503000000020004" pitchFamily="50" charset="0"/>
              </a:rPr>
              <a:t>Nội dung 2</a:t>
            </a:r>
            <a:endParaRPr lang="vi-VN" sz="4400" b="1">
              <a:ln w="12700">
                <a:solidFill>
                  <a:schemeClr val="tx1"/>
                </a:solidFill>
              </a:ln>
              <a:solidFill>
                <a:srgbClr val="DA5C45"/>
              </a:solidFill>
              <a:latin typeface="iCiel Cadena" panose="02000503000000020004" pitchFamily="50" charset="0"/>
            </a:endParaRPr>
          </a:p>
        </p:txBody>
      </p:sp>
      <p:grpSp>
        <p:nvGrpSpPr>
          <p:cNvPr id="22" name="Group 21"/>
          <p:cNvGrpSpPr/>
          <p:nvPr/>
        </p:nvGrpSpPr>
        <p:grpSpPr>
          <a:xfrm>
            <a:off x="643467" y="559077"/>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145122" y="631901"/>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Ví</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dụ</a:t>
            </a:r>
            <a:endParaRPr lang="vi-VN"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28</a:t>
            </a:fld>
            <a:endParaRPr lang="vi-VN"/>
          </a:p>
        </p:txBody>
      </p:sp>
      <mc:AlternateContent xmlns:mc="http://schemas.openxmlformats.org/markup-compatibility/2006" xmlns:a14="http://schemas.microsoft.com/office/drawing/2010/main">
        <mc:Choice Requires="a14">
          <p:sp>
            <p:nvSpPr>
              <p:cNvPr id="16" name="TextBox 15"/>
              <p:cNvSpPr txBox="1"/>
              <p:nvPr/>
            </p:nvSpPr>
            <p:spPr>
              <a:xfrm>
                <a:off x="950230" y="1531593"/>
                <a:ext cx="8812696" cy="4323428"/>
              </a:xfrm>
              <a:prstGeom prst="rect">
                <a:avLst/>
              </a:prstGeom>
              <a:noFill/>
            </p:spPr>
            <p:txBody>
              <a:bodyPr wrap="square">
                <a:spAutoFit/>
              </a:bodyPr>
              <a:lstStyle/>
              <a:p>
                <a:r>
                  <a:rPr lang="vi-VN" sz="2000" dirty="0"/>
                  <a:t>Điểm cực trị này sẽ là nghiệm của hệ phương trình:</a:t>
                </a:r>
                <a:r>
                  <a:rPr lang="vi-VN" sz="2000" i="1" dirty="0"/>
                  <a:t> </a:t>
                </a:r>
                <a14:m>
                  <m:oMath xmlns:m="http://schemas.openxmlformats.org/officeDocument/2006/math">
                    <m:d>
                      <m:dPr>
                        <m:begChr m:val="{"/>
                        <m:endChr m:val=""/>
                        <m:ctrlPr>
                          <a:rPr lang="vi-VN" sz="2000" i="1">
                            <a:latin typeface="Cambria Math" panose="02040503050406030204" pitchFamily="18" charset="0"/>
                          </a:rPr>
                        </m:ctrlPr>
                      </m:dPr>
                      <m:e>
                        <m:eqArr>
                          <m:eqArrPr>
                            <m:ctrlPr>
                              <a:rPr lang="vi-VN" sz="2000" i="1">
                                <a:latin typeface="Cambria Math" panose="02040503050406030204" pitchFamily="18" charset="0"/>
                              </a:rPr>
                            </m:ctrlPr>
                          </m:eqArrPr>
                          <m:e>
                            <m:r>
                              <a:rPr lang="vi-VN" sz="2000" i="1">
                                <a:latin typeface="Cambria Math" panose="02040503050406030204" pitchFamily="18" charset="0"/>
                              </a:rPr>
                              <m:t>2</m:t>
                            </m:r>
                            <m:r>
                              <a:rPr lang="vi-VN" sz="2000" i="1">
                                <a:latin typeface="Cambria Math" panose="02040503050406030204" pitchFamily="18" charset="0"/>
                              </a:rPr>
                              <m:t>𝑥</m:t>
                            </m:r>
                            <m:r>
                              <a:rPr lang="vi-VN" sz="2000" i="1">
                                <a:latin typeface="Cambria Math" panose="02040503050406030204" pitchFamily="18" charset="0"/>
                              </a:rPr>
                              <m:t>−</m:t>
                            </m:r>
                            <m:r>
                              <a:rPr lang="vi-VN" sz="2000" i="1">
                                <a:latin typeface="Cambria Math" panose="02040503050406030204" pitchFamily="18" charset="0"/>
                              </a:rPr>
                              <m:t>𝜆</m:t>
                            </m:r>
                            <m:r>
                              <a:rPr lang="vi-VN" sz="2000" i="1">
                                <a:latin typeface="Cambria Math" panose="02040503050406030204" pitchFamily="18" charset="0"/>
                              </a:rPr>
                              <m:t>=0</m:t>
                            </m:r>
                          </m:e>
                          <m:e>
                            <m:r>
                              <a:rPr lang="vi-VN" sz="2000" i="1">
                                <a:latin typeface="Cambria Math" panose="02040503050406030204" pitchFamily="18" charset="0"/>
                              </a:rPr>
                              <m:t>4</m:t>
                            </m:r>
                            <m:r>
                              <a:rPr lang="vi-VN" sz="2000" i="1">
                                <a:latin typeface="Cambria Math" panose="02040503050406030204" pitchFamily="18" charset="0"/>
                              </a:rPr>
                              <m:t>𝑦</m:t>
                            </m:r>
                            <m:r>
                              <a:rPr lang="vi-VN" sz="2000" i="1">
                                <a:latin typeface="Cambria Math" panose="02040503050406030204" pitchFamily="18" charset="0"/>
                              </a:rPr>
                              <m:t>−</m:t>
                            </m:r>
                            <m:r>
                              <a:rPr lang="vi-VN" sz="2000" i="1">
                                <a:latin typeface="Cambria Math" panose="02040503050406030204" pitchFamily="18" charset="0"/>
                              </a:rPr>
                              <m:t>𝜆</m:t>
                            </m:r>
                            <m:r>
                              <a:rPr lang="vi-VN" sz="2000" i="1">
                                <a:latin typeface="Cambria Math" panose="02040503050406030204" pitchFamily="18" charset="0"/>
                              </a:rPr>
                              <m:t>=0</m:t>
                            </m:r>
                          </m:e>
                          <m:e>
                            <m:r>
                              <a:rPr lang="vi-VN" sz="2000" i="1">
                                <a:latin typeface="Cambria Math" panose="02040503050406030204" pitchFamily="18" charset="0"/>
                              </a:rPr>
                              <m:t>𝑥</m:t>
                            </m:r>
                            <m:r>
                              <a:rPr lang="vi-VN" sz="2000" i="1">
                                <a:latin typeface="Cambria Math" panose="02040503050406030204" pitchFamily="18" charset="0"/>
                              </a:rPr>
                              <m:t>+</m:t>
                            </m:r>
                            <m:r>
                              <a:rPr lang="vi-VN" sz="2000" i="1">
                                <a:latin typeface="Cambria Math" panose="02040503050406030204" pitchFamily="18" charset="0"/>
                              </a:rPr>
                              <m:t>𝑦</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9</m:t>
                                </m:r>
                              </m:den>
                            </m:f>
                          </m:e>
                          <m:e>
                            <m:r>
                              <a:rPr lang="vi-VN" sz="2000" i="1">
                                <a:latin typeface="Cambria Math" panose="02040503050406030204" pitchFamily="18" charset="0"/>
                              </a:rPr>
                              <m:t> </m:t>
                            </m:r>
                          </m:e>
                        </m:eqArr>
                      </m:e>
                    </m:d>
                  </m:oMath>
                </a14:m>
                <a:r>
                  <a:rPr lang="vi-VN" sz="2000" dirty="0"/>
                  <a:t> </a:t>
                </a:r>
                <a:r>
                  <a:rPr lang="vi-VN" sz="2000" dirty="0">
                    <a:sym typeface="Wingdings" panose="05000000000000000000" pitchFamily="2" charset="2"/>
                  </a:rPr>
                  <a:t></a:t>
                </a:r>
                <a:r>
                  <a:rPr lang="vi-VN" sz="2000" dirty="0"/>
                  <a:t> </a:t>
                </a:r>
                <a14:m>
                  <m:oMath xmlns:m="http://schemas.openxmlformats.org/officeDocument/2006/math">
                    <m:d>
                      <m:dPr>
                        <m:begChr m:val="{"/>
                        <m:endChr m:val=""/>
                        <m:ctrlPr>
                          <a:rPr lang="vi-VN" sz="2000" i="1">
                            <a:latin typeface="Cambria Math" panose="02040503050406030204" pitchFamily="18" charset="0"/>
                          </a:rPr>
                        </m:ctrlPr>
                      </m:dPr>
                      <m:e>
                        <m:eqArr>
                          <m:eqArrPr>
                            <m:ctrlPr>
                              <a:rPr lang="vi-VN" sz="2000" i="1">
                                <a:latin typeface="Cambria Math" panose="02040503050406030204" pitchFamily="18" charset="0"/>
                              </a:rPr>
                            </m:ctrlPr>
                          </m:eqArrPr>
                          <m:e>
                            <m:r>
                              <a:rPr lang="vi-VN" sz="2000" i="1">
                                <a:latin typeface="Cambria Math" panose="02040503050406030204" pitchFamily="18" charset="0"/>
                              </a:rPr>
                              <m:t>𝑥</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2</m:t>
                                </m:r>
                              </m:num>
                              <m:den>
                                <m:r>
                                  <a:rPr lang="vi-VN" sz="2000" i="1">
                                    <a:latin typeface="Cambria Math" panose="02040503050406030204" pitchFamily="18" charset="0"/>
                                  </a:rPr>
                                  <m:t>27</m:t>
                                </m:r>
                              </m:den>
                            </m:f>
                          </m:e>
                          <m:e>
                            <m:r>
                              <a:rPr lang="vi-VN" sz="2000" i="1">
                                <a:latin typeface="Cambria Math" panose="02040503050406030204" pitchFamily="18" charset="0"/>
                              </a:rPr>
                              <m:t>𝑦</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27</m:t>
                                </m:r>
                              </m:den>
                            </m:f>
                          </m:e>
                          <m:e>
                            <m:r>
                              <a:rPr lang="vi-VN" sz="2000" i="1">
                                <a:latin typeface="Cambria Math" panose="02040503050406030204" pitchFamily="18" charset="0"/>
                              </a:rPr>
                              <m:t>𝑧</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4</m:t>
                                </m:r>
                              </m:num>
                              <m:den>
                                <m:r>
                                  <a:rPr lang="vi-VN" sz="2000" i="1">
                                    <a:latin typeface="Cambria Math" panose="02040503050406030204" pitchFamily="18" charset="0"/>
                                  </a:rPr>
                                  <m:t>27</m:t>
                                </m:r>
                              </m:den>
                            </m:f>
                          </m:e>
                        </m:eqArr>
                      </m:e>
                    </m:d>
                  </m:oMath>
                </a14:m>
                <a:endParaRPr lang="vi-VN" sz="2000" dirty="0"/>
              </a:p>
              <a:p>
                <a:r>
                  <a:rPr lang="vi-VN" sz="2000" dirty="0"/>
                  <a:t>Khi đó giá trị của P=</a:t>
                </a:r>
                <a:r>
                  <a:rPr lang="vi-VN" sz="2000" i="1" dirty="0"/>
                  <a:t> </a:t>
                </a:r>
                <a14:m>
                  <m:oMath xmlns:m="http://schemas.openxmlformats.org/officeDocument/2006/math">
                    <m:f>
                      <m:fPr>
                        <m:ctrlPr>
                          <a:rPr lang="vi-VN" sz="2000" i="1">
                            <a:latin typeface="Cambria Math" panose="02040503050406030204" pitchFamily="18" charset="0"/>
                          </a:rPr>
                        </m:ctrlPr>
                      </m:fPr>
                      <m:num>
                        <m:r>
                          <a:rPr lang="vi-VN" sz="2000" i="1">
                            <a:latin typeface="Cambria Math" panose="02040503050406030204" pitchFamily="18" charset="0"/>
                          </a:rPr>
                          <m:t>2</m:t>
                        </m:r>
                      </m:num>
                      <m:den>
                        <m:r>
                          <a:rPr lang="vi-VN" sz="2000" i="1">
                            <a:latin typeface="Cambria Math" panose="02040503050406030204" pitchFamily="18" charset="0"/>
                          </a:rPr>
                          <m:t>243</m:t>
                        </m:r>
                      </m:den>
                    </m:f>
                  </m:oMath>
                </a14:m>
                <a:endParaRPr lang="vi-VN" sz="2000" dirty="0"/>
              </a:p>
              <a:p>
                <a:r>
                  <a:rPr lang="vi-VN" sz="2000" dirty="0"/>
                  <a:t>Tương tự xét với các trường hợp còn lại ta sẽ được </a:t>
                </a:r>
              </a:p>
              <a:p>
                <a:r>
                  <a:rPr lang="vi-VN" sz="2000" dirty="0"/>
                  <a:t>P </a:t>
                </a:r>
                <a14:m>
                  <m:oMath xmlns:m="http://schemas.openxmlformats.org/officeDocument/2006/math">
                    <m:r>
                      <a:rPr lang="vi-VN" sz="2000" i="1">
                        <a:latin typeface="Cambria Math" panose="02040503050406030204" pitchFamily="18" charset="0"/>
                      </a:rPr>
                      <m:t>𝜖</m:t>
                    </m:r>
                    <m:d>
                      <m:dPr>
                        <m:begChr m:val="{"/>
                        <m:endChr m:val="}"/>
                        <m:ctrlPr>
                          <a:rPr lang="vi-VN" sz="2000" i="1">
                            <a:latin typeface="Cambria Math" panose="02040503050406030204" pitchFamily="18" charset="0"/>
                          </a:rPr>
                        </m:ctrlPr>
                      </m:dPr>
                      <m:e>
                        <m:f>
                          <m:fPr>
                            <m:ctrlPr>
                              <a:rPr lang="vi-VN"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81</m:t>
                            </m:r>
                          </m:den>
                        </m:f>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2</m:t>
                            </m:r>
                          </m:num>
                          <m:den>
                            <m:r>
                              <a:rPr lang="vi-VN" sz="2000" i="1">
                                <a:latin typeface="Cambria Math" panose="02040503050406030204" pitchFamily="18" charset="0"/>
                              </a:rPr>
                              <m:t>81</m:t>
                            </m:r>
                          </m:den>
                        </m:f>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m:t>
                            </m:r>
                          </m:num>
                          <m:den>
                            <m:r>
                              <a:rPr lang="vi-VN" sz="2000" i="1">
                                <a:latin typeface="Cambria Math" panose="02040503050406030204" pitchFamily="18" charset="0"/>
                              </a:rPr>
                              <m:t>243</m:t>
                            </m:r>
                          </m:den>
                        </m:f>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11−6</m:t>
                            </m:r>
                            <m:rad>
                              <m:radPr>
                                <m:degHide m:val="on"/>
                                <m:ctrlPr>
                                  <a:rPr lang="vi-VN" sz="2000" i="1">
                                    <a:latin typeface="Cambria Math" panose="02040503050406030204" pitchFamily="18" charset="0"/>
                                  </a:rPr>
                                </m:ctrlPr>
                              </m:radPr>
                              <m:deg/>
                              <m:e>
                                <m:r>
                                  <a:rPr lang="vi-VN" sz="2000" i="1">
                                    <a:latin typeface="Cambria Math" panose="02040503050406030204" pitchFamily="18" charset="0"/>
                                  </a:rPr>
                                  <m:t>3</m:t>
                                </m:r>
                              </m:e>
                            </m:rad>
                          </m:num>
                          <m:den>
                            <m:r>
                              <a:rPr lang="vi-VN" sz="2000" i="1">
                                <a:latin typeface="Cambria Math" panose="02040503050406030204" pitchFamily="18" charset="0"/>
                              </a:rPr>
                              <m:t>243</m:t>
                            </m:r>
                          </m:den>
                        </m:f>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46−32</m:t>
                            </m:r>
                            <m:rad>
                              <m:radPr>
                                <m:degHide m:val="on"/>
                                <m:ctrlPr>
                                  <a:rPr lang="vi-VN" sz="2000" i="1">
                                    <a:latin typeface="Cambria Math" panose="02040503050406030204" pitchFamily="18" charset="0"/>
                                  </a:rPr>
                                </m:ctrlPr>
                              </m:radPr>
                              <m:deg/>
                              <m:e>
                                <m:r>
                                  <a:rPr lang="vi-VN" sz="2000" i="1">
                                    <a:latin typeface="Cambria Math" panose="02040503050406030204" pitchFamily="18" charset="0"/>
                                  </a:rPr>
                                  <m:t>2</m:t>
                                </m:r>
                              </m:e>
                            </m:rad>
                          </m:num>
                          <m:den>
                            <m:r>
                              <a:rPr lang="vi-VN" sz="2000" i="1">
                                <a:latin typeface="Cambria Math" panose="02040503050406030204" pitchFamily="18" charset="0"/>
                              </a:rPr>
                              <m:t>243</m:t>
                            </m:r>
                          </m:den>
                        </m:f>
                      </m:e>
                    </m:d>
                  </m:oMath>
                </a14:m>
                <a:endParaRPr lang="vi-VN" sz="2000" dirty="0"/>
              </a:p>
              <a:p>
                <a:r>
                  <a:rPr lang="vi-VN" sz="2000" dirty="0"/>
                  <a:t>So sánh tất cả ta được:</a:t>
                </a:r>
                <a14:m>
                  <m:oMath xmlns:m="http://schemas.openxmlformats.org/officeDocument/2006/math">
                    <m:d>
                      <m:dPr>
                        <m:begChr m:val="{"/>
                        <m:endChr m:val=""/>
                        <m:ctrlPr>
                          <a:rPr lang="vi-VN" sz="2000" i="1">
                            <a:latin typeface="Cambria Math" panose="02040503050406030204" pitchFamily="18" charset="0"/>
                          </a:rPr>
                        </m:ctrlPr>
                      </m:dPr>
                      <m:e>
                        <m:eqArr>
                          <m:eqArrPr>
                            <m:ctrlPr>
                              <a:rPr lang="vi-VN" sz="2000" i="1">
                                <a:latin typeface="Cambria Math" panose="02040503050406030204" pitchFamily="18" charset="0"/>
                              </a:rPr>
                            </m:ctrlPr>
                          </m:eqArrPr>
                          <m:e>
                            <m:func>
                              <m:funcPr>
                                <m:ctrlPr>
                                  <a:rPr lang="vi-VN" sz="2000" i="1">
                                    <a:latin typeface="Cambria Math" panose="02040503050406030204" pitchFamily="18" charset="0"/>
                                  </a:rPr>
                                </m:ctrlPr>
                              </m:funcPr>
                              <m:fName>
                                <m:r>
                                  <a:rPr lang="vi-VN" sz="2000" i="1">
                                    <a:latin typeface="Cambria Math" panose="02040503050406030204" pitchFamily="18" charset="0"/>
                                  </a:rPr>
                                  <m:t>𝑚𝑖𝑛</m:t>
                                </m:r>
                              </m:fName>
                              <m:e>
                                <m:r>
                                  <a:rPr lang="vi-VN" sz="2000" i="1">
                                    <a:latin typeface="Cambria Math" panose="02040503050406030204" pitchFamily="18" charset="0"/>
                                  </a:rPr>
                                  <m:t>𝑃</m:t>
                                </m:r>
                              </m:e>
                            </m:func>
                            <m:r>
                              <a:rPr lang="vi-VN" sz="2000" i="1">
                                <a:latin typeface="Cambria Math" panose="02040503050406030204" pitchFamily="18" charset="0"/>
                              </a:rPr>
                              <m:t>=</m:t>
                            </m:r>
                            <m:r>
                              <a:rPr lang="vi-VN" sz="2000" i="1">
                                <a:latin typeface="Cambria Math" panose="02040503050406030204" pitchFamily="18" charset="0"/>
                              </a:rPr>
                              <m:t>𝑚</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14</m:t>
                                </m:r>
                              </m:num>
                              <m:den>
                                <m:r>
                                  <a:rPr lang="vi-VN" sz="2000" i="1">
                                    <a:latin typeface="Cambria Math" panose="02040503050406030204" pitchFamily="18" charset="0"/>
                                  </a:rPr>
                                  <m:t>6561</m:t>
                                </m:r>
                              </m:den>
                            </m:f>
                          </m:e>
                          <m:e>
                            <m:func>
                              <m:funcPr>
                                <m:ctrlPr>
                                  <a:rPr lang="vi-VN" sz="2000" i="1">
                                    <a:latin typeface="Cambria Math" panose="02040503050406030204" pitchFamily="18" charset="0"/>
                                  </a:rPr>
                                </m:ctrlPr>
                              </m:funcPr>
                              <m:fName>
                                <m:r>
                                  <a:rPr lang="vi-VN" sz="2000" i="1">
                                    <a:latin typeface="Cambria Math" panose="02040503050406030204" pitchFamily="18" charset="0"/>
                                  </a:rPr>
                                  <m:t>𝑚𝑎𝑥</m:t>
                                </m:r>
                              </m:fName>
                              <m:e>
                                <m:r>
                                  <a:rPr lang="vi-VN" sz="2000" i="1">
                                    <a:latin typeface="Cambria Math" panose="02040503050406030204" pitchFamily="18" charset="0"/>
                                  </a:rPr>
                                  <m:t>𝑃</m:t>
                                </m:r>
                              </m:e>
                            </m:func>
                            <m:r>
                              <a:rPr lang="vi-VN" sz="2000" i="1">
                                <a:latin typeface="Cambria Math" panose="02040503050406030204" pitchFamily="18" charset="0"/>
                              </a:rPr>
                              <m:t>=</m:t>
                            </m:r>
                            <m:r>
                              <a:rPr lang="vi-VN" sz="2000" i="1">
                                <a:latin typeface="Cambria Math" panose="02040503050406030204" pitchFamily="18" charset="0"/>
                              </a:rPr>
                              <m:t>𝑀</m:t>
                            </m:r>
                            <m:r>
                              <a:rPr lang="vi-VN" sz="2000" i="1">
                                <a:latin typeface="Cambria Math" panose="02040503050406030204" pitchFamily="18" charset="0"/>
                              </a:rPr>
                              <m:t>=</m:t>
                            </m:r>
                            <m:f>
                              <m:fPr>
                                <m:ctrlPr>
                                  <a:rPr lang="vi-VN" sz="2000" i="1">
                                    <a:latin typeface="Cambria Math" panose="02040503050406030204" pitchFamily="18" charset="0"/>
                                  </a:rPr>
                                </m:ctrlPr>
                              </m:fPr>
                              <m:num>
                                <m:r>
                                  <a:rPr lang="vi-VN" sz="2000" i="1">
                                    <a:latin typeface="Cambria Math" panose="02040503050406030204" pitchFamily="18" charset="0"/>
                                  </a:rPr>
                                  <m:t>2</m:t>
                                </m:r>
                              </m:num>
                              <m:den>
                                <m:r>
                                  <a:rPr lang="vi-VN" sz="2000" i="1">
                                    <a:latin typeface="Cambria Math" panose="02040503050406030204" pitchFamily="18" charset="0"/>
                                  </a:rPr>
                                  <m:t>81</m:t>
                                </m:r>
                              </m:den>
                            </m:f>
                          </m:e>
                        </m:eqArr>
                      </m:e>
                    </m:d>
                  </m:oMath>
                </a14:m>
                <a:r>
                  <a:rPr lang="vi-VN" sz="2000" dirty="0"/>
                  <a:t>   . vậy </a:t>
                </a:r>
                <a14:m>
                  <m:oMath xmlns:m="http://schemas.openxmlformats.org/officeDocument/2006/math">
                    <m:f>
                      <m:fPr>
                        <m:ctrlPr>
                          <a:rPr lang="vi-VN" sz="2000" i="1">
                            <a:latin typeface="Cambria Math" panose="02040503050406030204" pitchFamily="18" charset="0"/>
                          </a:rPr>
                        </m:ctrlPr>
                      </m:fPr>
                      <m:num>
                        <m:r>
                          <a:rPr lang="vi-VN" sz="2000" i="1">
                            <a:latin typeface="Cambria Math" panose="02040503050406030204" pitchFamily="18" charset="0"/>
                          </a:rPr>
                          <m:t>𝑀</m:t>
                        </m:r>
                      </m:num>
                      <m:den>
                        <m:r>
                          <a:rPr lang="vi-VN" sz="2000" i="1">
                            <a:latin typeface="Cambria Math" panose="02040503050406030204" pitchFamily="18" charset="0"/>
                          </a:rPr>
                          <m:t>𝑚</m:t>
                        </m:r>
                      </m:den>
                    </m:f>
                  </m:oMath>
                </a14:m>
                <a:r>
                  <a:rPr lang="vi-VN" sz="2000" dirty="0"/>
                  <a:t>  =  </a:t>
                </a:r>
                <a14:m>
                  <m:oMath xmlns:m="http://schemas.openxmlformats.org/officeDocument/2006/math">
                    <m:f>
                      <m:fPr>
                        <m:ctrlPr>
                          <a:rPr lang="vi-VN" sz="2000" i="1">
                            <a:latin typeface="Cambria Math" panose="02040503050406030204" pitchFamily="18" charset="0"/>
                          </a:rPr>
                        </m:ctrlPr>
                      </m:fPr>
                      <m:num>
                        <m:r>
                          <a:rPr lang="vi-VN" sz="2000" i="1">
                            <a:latin typeface="Cambria Math" panose="02040503050406030204" pitchFamily="18" charset="0"/>
                          </a:rPr>
                          <m:t>81</m:t>
                        </m:r>
                      </m:num>
                      <m:den>
                        <m:r>
                          <a:rPr lang="vi-VN" sz="2000" i="1">
                            <a:latin typeface="Cambria Math" panose="02040503050406030204" pitchFamily="18" charset="0"/>
                          </a:rPr>
                          <m:t>7</m:t>
                        </m:r>
                      </m:den>
                    </m:f>
                    <m:r>
                      <a:rPr lang="vi-VN" sz="2000" i="1">
                        <a:latin typeface="Cambria Math" panose="02040503050406030204" pitchFamily="18" charset="0"/>
                      </a:rPr>
                      <m:t>  </m:t>
                    </m:r>
                  </m:oMath>
                </a14:m>
                <a:r>
                  <a:rPr lang="vi-VN" sz="2000" dirty="0"/>
                  <a:t>=&gt; chọn B</a:t>
                </a:r>
              </a:p>
              <a:p>
                <a:endParaRPr lang="en-US" sz="2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950230" y="1531593"/>
                <a:ext cx="8812696" cy="4323428"/>
              </a:xfrm>
              <a:prstGeom prst="rect">
                <a:avLst/>
              </a:prstGeom>
              <a:blipFill>
                <a:blip r:embed="rId7"/>
                <a:stretch>
                  <a:fillRect l="-761"/>
                </a:stretch>
              </a:blipFill>
            </p:spPr>
            <p:txBody>
              <a:bodyPr/>
              <a:lstStyle/>
              <a:p>
                <a:r>
                  <a:rPr lang="vi-VN">
                    <a:noFill/>
                  </a:rPr>
                  <a:t> </a:t>
                </a:r>
              </a:p>
            </p:txBody>
          </p:sp>
        </mc:Fallback>
      </mc:AlternateContent>
    </p:spTree>
    <p:extLst>
      <p:ext uri="{BB962C8B-B14F-4D97-AF65-F5344CB8AC3E}">
        <p14:creationId xmlns:p14="http://schemas.microsoft.com/office/powerpoint/2010/main" val="3921318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wipe(down)">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wipe(down)">
                                      <p:cBhvr>
                                        <p:cTn id="17" dur="500"/>
                                        <p:tgtEl>
                                          <p:spTgt spid="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wipe(down)">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wipe(down)">
                                      <p:cBhvr>
                                        <p:cTn id="27"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clipar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26" r="-1" b="-1"/>
          <a:stretch>
            <a:fillRect/>
          </a:stretch>
        </p:blipFill>
        <p:spPr>
          <a:xfrm>
            <a:off x="20" y="1282"/>
            <a:ext cx="12191980" cy="6856718"/>
          </a:xfrm>
          <a:prstGeom prst="rect">
            <a:avLst/>
          </a:prstGeom>
        </p:spPr>
      </p:pic>
      <p:sp>
        <p:nvSpPr>
          <p:cNvPr id="6" name="TextBox 5"/>
          <p:cNvSpPr txBox="1"/>
          <p:nvPr/>
        </p:nvSpPr>
        <p:spPr>
          <a:xfrm>
            <a:off x="3291840" y="1628835"/>
            <a:ext cx="5608320" cy="2554545"/>
          </a:xfrm>
          <a:prstGeom prst="rect">
            <a:avLst/>
          </a:prstGeom>
          <a:noFill/>
          <a:ln>
            <a:noFill/>
          </a:ln>
        </p:spPr>
        <p:txBody>
          <a:bodyPr wrap="square" rtlCol="0">
            <a:spAutoFit/>
          </a:bodyPr>
          <a:lstStyle/>
          <a:p>
            <a:pPr algn="ctr"/>
            <a:r>
              <a:rPr lang="en-US" sz="8000">
                <a:ln w="28575">
                  <a:solidFill>
                    <a:schemeClr val="tx1"/>
                  </a:solidFill>
                </a:ln>
                <a:solidFill>
                  <a:srgbClr val="956947"/>
                </a:solidFill>
                <a:latin typeface="iCiel Cadena" panose="02000503000000020004" pitchFamily="50" charset="0"/>
              </a:rPr>
              <a:t>Thanks For </a:t>
            </a:r>
            <a:r>
              <a:rPr lang="en-US" sz="8000">
                <a:ln w="28575">
                  <a:solidFill>
                    <a:schemeClr val="tx1"/>
                  </a:solidFill>
                </a:ln>
                <a:solidFill>
                  <a:schemeClr val="bg1"/>
                </a:solidFill>
                <a:latin typeface="iCiel Cadena" panose="02000503000000020004" pitchFamily="50" charset="0"/>
              </a:rPr>
              <a:t>Listening!</a:t>
            </a:r>
            <a:endParaRPr lang="vi-VN" sz="8000">
              <a:ln w="28575">
                <a:solidFill>
                  <a:schemeClr val="tx1"/>
                </a:solidFill>
              </a:ln>
              <a:solidFill>
                <a:schemeClr val="bg1"/>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29</a:t>
            </a:fld>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EDC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p>
        </p:txBody>
      </p:sp>
      <p:pic>
        <p:nvPicPr>
          <p:cNvPr id="10" name="Picture 9" descr="A picture containing shape&#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90" y="2868571"/>
            <a:ext cx="4722112" cy="2698819"/>
          </a:xfrm>
          <a:prstGeom prst="rect">
            <a:avLst/>
          </a:prstGeom>
        </p:spPr>
      </p:pic>
      <p:sp>
        <p:nvSpPr>
          <p:cNvPr id="11" name="Rectangle 10"/>
          <p:cNvSpPr/>
          <p:nvPr/>
        </p:nvSpPr>
        <p:spPr>
          <a:xfrm>
            <a:off x="0" y="6002428"/>
            <a:ext cx="12192000" cy="855572"/>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0"/>
            <a:ext cx="12192000" cy="927100"/>
          </a:xfrm>
          <a:prstGeom prst="rect">
            <a:avLst/>
          </a:prstGeom>
          <a:solidFill>
            <a:srgbClr val="FD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16"/>
          <p:cNvGrpSpPr/>
          <p:nvPr/>
        </p:nvGrpSpPr>
        <p:grpSpPr>
          <a:xfrm>
            <a:off x="4727535" y="646886"/>
            <a:ext cx="7028618" cy="4787900"/>
            <a:chOff x="5016293" y="647700"/>
            <a:chExt cx="7028618" cy="4787900"/>
          </a:xfrm>
        </p:grpSpPr>
        <p:sp>
          <p:nvSpPr>
            <p:cNvPr id="18" name="Rectangle: Rounded Corners 17"/>
            <p:cNvSpPr/>
            <p:nvPr/>
          </p:nvSpPr>
          <p:spPr>
            <a:xfrm>
              <a:off x="5016293" y="647700"/>
              <a:ext cx="7028618" cy="4787900"/>
            </a:xfrm>
            <a:prstGeom prst="roundRect">
              <a:avLst>
                <a:gd name="adj" fmla="val 3898"/>
              </a:avLst>
            </a:prstGeom>
            <a:solidFill>
              <a:srgbClr val="FEABA4"/>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p:cNvSpPr/>
            <p:nvPr/>
          </p:nvSpPr>
          <p:spPr>
            <a:xfrm>
              <a:off x="5277683" y="927100"/>
              <a:ext cx="6052591" cy="4216400"/>
            </a:xfrm>
            <a:prstGeom prst="roundRect">
              <a:avLst>
                <a:gd name="adj" fmla="val 5263"/>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p:cNvSpPr/>
            <p:nvPr/>
          </p:nvSpPr>
          <p:spPr>
            <a:xfrm>
              <a:off x="11421836" y="2775042"/>
              <a:ext cx="531513" cy="5205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27" name="Picture 26" descr="A picture containing text&#10;&#10;Description automatically generated"/>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15340" t="32999" r="18149" b="32519"/>
          <a:stretch>
            <a:fillRect/>
          </a:stretch>
        </p:blipFill>
        <p:spPr>
          <a:xfrm>
            <a:off x="9623502" y="4772722"/>
            <a:ext cx="2568498" cy="2364678"/>
          </a:xfrm>
          <a:prstGeom prst="rect">
            <a:avLst/>
          </a:prstGeom>
        </p:spPr>
      </p:pic>
      <p:sp>
        <p:nvSpPr>
          <p:cNvPr id="28" name="TextBox 27"/>
          <p:cNvSpPr txBox="1"/>
          <p:nvPr/>
        </p:nvSpPr>
        <p:spPr>
          <a:xfrm>
            <a:off x="5077393" y="1110881"/>
            <a:ext cx="5964123" cy="3539430"/>
          </a:xfrm>
          <a:prstGeom prst="rect">
            <a:avLst/>
          </a:prstGeom>
          <a:noFill/>
        </p:spPr>
        <p:txBody>
          <a:bodyPr wrap="square" rtlCol="0">
            <a:spAutoFit/>
          </a:bodyPr>
          <a:lstStyle/>
          <a:p>
            <a:pPr marL="342900" indent="-342900">
              <a:buAutoNum type="arabicPeriod"/>
            </a:pPr>
            <a:r>
              <a:rPr lang="en-US" sz="3200" dirty="0">
                <a:latin typeface="iCiel Cadena" panose="02000503000000020004" pitchFamily="50" charset="0"/>
              </a:rPr>
              <a:t>Linear discriminant analysis</a:t>
            </a:r>
          </a:p>
          <a:p>
            <a:pPr marL="800100" lvl="1" indent="-342900">
              <a:buAutoNum type="arabicPeriod"/>
            </a:pPr>
            <a:r>
              <a:rPr lang="en-US" sz="3200" dirty="0">
                <a:latin typeface="iCiel Cadena" panose="02000503000000020004" pitchFamily="50" charset="0"/>
              </a:rPr>
              <a:t>1 </a:t>
            </a:r>
            <a:r>
              <a:rPr lang="en-US" sz="3200" dirty="0" err="1">
                <a:latin typeface="iCiel Cadena" panose="02000503000000020004" pitchFamily="50" charset="0"/>
              </a:rPr>
              <a:t>Giới</a:t>
            </a:r>
            <a:r>
              <a:rPr lang="en-US" sz="3200" dirty="0">
                <a:latin typeface="iCiel Cadena" panose="02000503000000020004" pitchFamily="50" charset="0"/>
              </a:rPr>
              <a:t> </a:t>
            </a:r>
            <a:r>
              <a:rPr lang="en-US" sz="3200" dirty="0" err="1">
                <a:latin typeface="iCiel Cadena" panose="02000503000000020004" pitchFamily="50" charset="0"/>
              </a:rPr>
              <a:t>thiệu</a:t>
            </a:r>
            <a:endParaRPr lang="en-US" sz="3200" dirty="0">
              <a:latin typeface="iCiel Cadena" panose="02000503000000020004" pitchFamily="50" charset="0"/>
            </a:endParaRPr>
          </a:p>
          <a:p>
            <a:pPr lvl="1"/>
            <a:r>
              <a:rPr lang="en-US" sz="3200" dirty="0">
                <a:latin typeface="iCiel Cadena" panose="02000503000000020004" pitchFamily="50" charset="0"/>
              </a:rPr>
              <a:t>1.2 LDA </a:t>
            </a:r>
            <a:r>
              <a:rPr lang="en-US" sz="3200" dirty="0" err="1">
                <a:latin typeface="iCiel Cadena" panose="02000503000000020004" pitchFamily="50" charset="0"/>
              </a:rPr>
              <a:t>cho</a:t>
            </a:r>
            <a:r>
              <a:rPr lang="en-US" sz="3200" dirty="0">
                <a:latin typeface="iCiel Cadena" panose="02000503000000020004" pitchFamily="50" charset="0"/>
              </a:rPr>
              <a:t> </a:t>
            </a:r>
            <a:r>
              <a:rPr lang="en-US" sz="3200" dirty="0" err="1">
                <a:latin typeface="iCiel Cadena" panose="02000503000000020004" pitchFamily="50" charset="0"/>
              </a:rPr>
              <a:t>bài</a:t>
            </a:r>
            <a:r>
              <a:rPr lang="en-US" sz="3200" dirty="0">
                <a:latin typeface="iCiel Cadena" panose="02000503000000020004" pitchFamily="50" charset="0"/>
              </a:rPr>
              <a:t> </a:t>
            </a:r>
            <a:r>
              <a:rPr lang="en-US" sz="3200" dirty="0" err="1">
                <a:latin typeface="iCiel Cadena" panose="02000503000000020004" pitchFamily="50" charset="0"/>
              </a:rPr>
              <a:t>toán</a:t>
            </a:r>
            <a:r>
              <a:rPr lang="en-US" sz="3200" dirty="0">
                <a:latin typeface="iCiel Cadena" panose="02000503000000020004" pitchFamily="50" charset="0"/>
              </a:rPr>
              <a:t> </a:t>
            </a:r>
            <a:r>
              <a:rPr lang="en-US" sz="3200" dirty="0" err="1">
                <a:latin typeface="iCiel Cadena" panose="02000503000000020004" pitchFamily="50" charset="0"/>
              </a:rPr>
              <a:t>phân</a:t>
            </a:r>
            <a:r>
              <a:rPr lang="en-US" sz="3200" dirty="0">
                <a:latin typeface="iCiel Cadena" panose="02000503000000020004" pitchFamily="50" charset="0"/>
              </a:rPr>
              <a:t> 	</a:t>
            </a:r>
            <a:r>
              <a:rPr lang="en-US" sz="3200" dirty="0" err="1">
                <a:latin typeface="iCiel Cadena" panose="02000503000000020004" pitchFamily="50" charset="0"/>
              </a:rPr>
              <a:t>lớp</a:t>
            </a:r>
            <a:r>
              <a:rPr lang="en-US" sz="3200" dirty="0">
                <a:latin typeface="iCiel Cadena" panose="02000503000000020004" pitchFamily="50" charset="0"/>
              </a:rPr>
              <a:t> </a:t>
            </a:r>
            <a:r>
              <a:rPr lang="en-US" sz="3200" dirty="0" err="1">
                <a:latin typeface="iCiel Cadena" panose="02000503000000020004" pitchFamily="50" charset="0"/>
              </a:rPr>
              <a:t>nhị</a:t>
            </a:r>
            <a:r>
              <a:rPr lang="en-US" sz="3200" dirty="0">
                <a:latin typeface="iCiel Cadena" panose="02000503000000020004" pitchFamily="50" charset="0"/>
              </a:rPr>
              <a:t> </a:t>
            </a:r>
            <a:r>
              <a:rPr lang="en-US" sz="3200" dirty="0" err="1">
                <a:latin typeface="iCiel Cadena" panose="02000503000000020004" pitchFamily="50" charset="0"/>
              </a:rPr>
              <a:t>phân</a:t>
            </a:r>
            <a:endParaRPr lang="en-US" sz="3200" dirty="0">
              <a:latin typeface="iCiel Cadena" panose="02000503000000020004" pitchFamily="50" charset="0"/>
            </a:endParaRPr>
          </a:p>
          <a:p>
            <a:pPr lvl="1"/>
            <a:r>
              <a:rPr lang="en-US" sz="3200" dirty="0">
                <a:latin typeface="iCiel Cadena" panose="02000503000000020004" pitchFamily="50" charset="0"/>
              </a:rPr>
              <a:t>1.3 LDA </a:t>
            </a:r>
            <a:r>
              <a:rPr lang="en-US" sz="3200" dirty="0" err="1">
                <a:latin typeface="iCiel Cadena" panose="02000503000000020004" pitchFamily="50" charset="0"/>
              </a:rPr>
              <a:t>cho</a:t>
            </a:r>
            <a:r>
              <a:rPr lang="en-US" sz="3200" dirty="0">
                <a:latin typeface="iCiel Cadena" panose="02000503000000020004" pitchFamily="50" charset="0"/>
              </a:rPr>
              <a:t> </a:t>
            </a:r>
            <a:r>
              <a:rPr lang="en-US" sz="3200" dirty="0" err="1">
                <a:latin typeface="iCiel Cadena" panose="02000503000000020004" pitchFamily="50" charset="0"/>
              </a:rPr>
              <a:t>bài</a:t>
            </a:r>
            <a:r>
              <a:rPr lang="en-US" sz="3200" dirty="0">
                <a:latin typeface="iCiel Cadena" panose="02000503000000020004" pitchFamily="50" charset="0"/>
              </a:rPr>
              <a:t> </a:t>
            </a:r>
            <a:r>
              <a:rPr lang="en-US" sz="3200" dirty="0" err="1">
                <a:latin typeface="iCiel Cadena" panose="02000503000000020004" pitchFamily="50" charset="0"/>
              </a:rPr>
              <a:t>toán</a:t>
            </a:r>
            <a:r>
              <a:rPr lang="en-US" sz="3200" dirty="0">
                <a:latin typeface="iCiel Cadena" panose="02000503000000020004" pitchFamily="50" charset="0"/>
              </a:rPr>
              <a:t> </a:t>
            </a:r>
            <a:r>
              <a:rPr lang="en-US" sz="3200" dirty="0" err="1">
                <a:latin typeface="iCiel Cadena" panose="02000503000000020004" pitchFamily="50" charset="0"/>
              </a:rPr>
              <a:t>phân</a:t>
            </a:r>
            <a:r>
              <a:rPr lang="en-US" sz="3200" dirty="0">
                <a:latin typeface="iCiel Cadena" panose="02000503000000020004" pitchFamily="50" charset="0"/>
              </a:rPr>
              <a:t> 	</a:t>
            </a:r>
            <a:r>
              <a:rPr lang="en-US" sz="3200" dirty="0" err="1">
                <a:latin typeface="iCiel Cadena" panose="02000503000000020004" pitchFamily="50" charset="0"/>
              </a:rPr>
              <a:t>lớp</a:t>
            </a:r>
            <a:r>
              <a:rPr lang="en-US" sz="3200" dirty="0">
                <a:latin typeface="iCiel Cadena" panose="02000503000000020004" pitchFamily="50" charset="0"/>
              </a:rPr>
              <a:t> </a:t>
            </a:r>
            <a:r>
              <a:rPr lang="en-US" sz="3200" dirty="0" err="1">
                <a:latin typeface="iCiel Cadena" panose="02000503000000020004" pitchFamily="50" charset="0"/>
              </a:rPr>
              <a:t>nhiều</a:t>
            </a:r>
            <a:r>
              <a:rPr lang="en-US" sz="3200" dirty="0">
                <a:latin typeface="iCiel Cadena" panose="02000503000000020004" pitchFamily="50" charset="0"/>
              </a:rPr>
              <a:t> </a:t>
            </a:r>
            <a:r>
              <a:rPr lang="en-US" sz="3200" dirty="0" err="1">
                <a:latin typeface="iCiel Cadena" panose="02000503000000020004" pitchFamily="50" charset="0"/>
              </a:rPr>
              <a:t>lớp</a:t>
            </a:r>
            <a:endParaRPr lang="en-US" sz="3200" dirty="0">
              <a:latin typeface="iCiel Cadena" panose="02000503000000020004" pitchFamily="50" charset="0"/>
            </a:endParaRPr>
          </a:p>
          <a:p>
            <a:pPr marL="342900" indent="-342900">
              <a:buAutoNum type="arabicPeriod"/>
            </a:pPr>
            <a:r>
              <a:rPr lang="en-US" sz="3200" dirty="0" err="1">
                <a:latin typeface="iCiel Cadena" panose="02000503000000020004" pitchFamily="50" charset="0"/>
              </a:rPr>
              <a:t>Phương</a:t>
            </a:r>
            <a:r>
              <a:rPr lang="en-US" sz="3200" dirty="0">
                <a:latin typeface="iCiel Cadena" panose="02000503000000020004" pitchFamily="50" charset="0"/>
              </a:rPr>
              <a:t> </a:t>
            </a:r>
            <a:r>
              <a:rPr lang="en-US" sz="3200" dirty="0" err="1">
                <a:latin typeface="iCiel Cadena" panose="02000503000000020004" pitchFamily="50" charset="0"/>
              </a:rPr>
              <a:t>pháp</a:t>
            </a:r>
            <a:r>
              <a:rPr lang="en-US" sz="3200" dirty="0">
                <a:latin typeface="iCiel Cadena" panose="02000503000000020004" pitchFamily="50" charset="0"/>
              </a:rPr>
              <a:t> </a:t>
            </a:r>
            <a:r>
              <a:rPr lang="en-US" sz="3200" dirty="0" err="1">
                <a:latin typeface="iCiel Cadena" panose="02000503000000020004" pitchFamily="50" charset="0"/>
              </a:rPr>
              <a:t>nhân</a:t>
            </a:r>
            <a:r>
              <a:rPr lang="en-US" sz="3200" dirty="0">
                <a:latin typeface="iCiel Cadena" panose="02000503000000020004" pitchFamily="50" charset="0"/>
              </a:rPr>
              <a:t> </a:t>
            </a:r>
            <a:r>
              <a:rPr lang="en-US" sz="3200" dirty="0" err="1">
                <a:latin typeface="iCiel Cadena" panose="02000503000000020004" pitchFamily="50" charset="0"/>
              </a:rPr>
              <a:t>tử</a:t>
            </a:r>
            <a:r>
              <a:rPr lang="en-US" sz="3200" dirty="0">
                <a:latin typeface="iCiel Cadena" panose="02000503000000020004" pitchFamily="50" charset="0"/>
              </a:rPr>
              <a:t> Lagrange</a:t>
            </a:r>
          </a:p>
        </p:txBody>
      </p:sp>
      <p:sp>
        <p:nvSpPr>
          <p:cNvPr id="2" name="Slide Number Placeholder 1"/>
          <p:cNvSpPr>
            <a:spLocks noGrp="1"/>
          </p:cNvSpPr>
          <p:nvPr>
            <p:ph type="sldNum" sz="quarter" idx="12"/>
          </p:nvPr>
        </p:nvSpPr>
        <p:spPr/>
        <p:txBody>
          <a:bodyPr/>
          <a:lstStyle/>
          <a:p>
            <a:fld id="{149A78A4-89FC-44D0-BC56-BE4D261A002F}" type="slidenum">
              <a:rPr lang="vi-VN" smtClean="0"/>
              <a:t>3</a:t>
            </a:fld>
            <a:endParaRPr lang="vi-VN" dirty="0"/>
          </a:p>
        </p:txBody>
      </p:sp>
      <p:sp>
        <p:nvSpPr>
          <p:cNvPr id="3" name="TextBox 2">
            <a:extLst>
              <a:ext uri="{FF2B5EF4-FFF2-40B4-BE49-F238E27FC236}">
                <a16:creationId xmlns:a16="http://schemas.microsoft.com/office/drawing/2014/main" id="{DA67FD92-5DBD-F17D-F7DB-CDC7268FD1D3}"/>
              </a:ext>
            </a:extLst>
          </p:cNvPr>
          <p:cNvSpPr txBox="1"/>
          <p:nvPr/>
        </p:nvSpPr>
        <p:spPr>
          <a:xfrm>
            <a:off x="3002153" y="5895298"/>
            <a:ext cx="6792998" cy="584775"/>
          </a:xfrm>
          <a:prstGeom prst="rect">
            <a:avLst/>
          </a:prstGeom>
          <a:noFill/>
        </p:spPr>
        <p:txBody>
          <a:bodyPr wrap="square" rtlCol="0">
            <a:spAutoFit/>
          </a:bodyPr>
          <a:lstStyle/>
          <a:p>
            <a:endParaRPr lang="vi-VN" sz="3200" dirty="0">
              <a:ln w="12700">
                <a:solidFill>
                  <a:schemeClr val="tx1"/>
                </a:solidFill>
              </a:ln>
              <a:latin typeface="iCiel Cadena" panose="02000503000000020004" pitchFamily="50"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1+#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1+#ppt_w/2"/>
                                          </p:val>
                                        </p:tav>
                                        <p:tav tm="100000">
                                          <p:val>
                                            <p:strVal val="#ppt_x"/>
                                          </p:val>
                                        </p:tav>
                                      </p:tavLst>
                                    </p:anim>
                                    <p:anim calcmode="lin" valueType="num">
                                      <p:cBhvr additive="base">
                                        <p:cTn id="16" dur="1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6" decel="100000" fill="hold" nodeType="withEffect">
                                  <p:stCondLst>
                                    <p:cond delay="6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1+#ppt_w/2"/>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xEl>
                                              <p:pRg st="0" end="0"/>
                                            </p:txEl>
                                          </p:spTgt>
                                        </p:tgtEl>
                                        <p:attrNameLst>
                                          <p:attrName>style.visibility</p:attrName>
                                        </p:attrNameLst>
                                      </p:cBhvr>
                                      <p:to>
                                        <p:strVal val="visible"/>
                                      </p:to>
                                    </p:set>
                                    <p:animEffect transition="in" filter="fade">
                                      <p:cBhvr>
                                        <p:cTn id="28" dur="500"/>
                                        <p:tgtEl>
                                          <p:spTgt spid="2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xEl>
                                              <p:pRg st="1" end="1"/>
                                            </p:txEl>
                                          </p:spTgt>
                                        </p:tgtEl>
                                        <p:attrNameLst>
                                          <p:attrName>style.visibility</p:attrName>
                                        </p:attrNameLst>
                                      </p:cBhvr>
                                      <p:to>
                                        <p:strVal val="visible"/>
                                      </p:to>
                                    </p:set>
                                    <p:animEffect transition="in" filter="fade">
                                      <p:cBhvr>
                                        <p:cTn id="33" dur="500"/>
                                        <p:tgtEl>
                                          <p:spTgt spid="2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8">
                                            <p:txEl>
                                              <p:pRg st="2" end="2"/>
                                            </p:txEl>
                                          </p:spTgt>
                                        </p:tgtEl>
                                        <p:attrNameLst>
                                          <p:attrName>style.visibility</p:attrName>
                                        </p:attrNameLst>
                                      </p:cBhvr>
                                      <p:to>
                                        <p:strVal val="visible"/>
                                      </p:to>
                                    </p:set>
                                    <p:animEffect transition="in" filter="fade">
                                      <p:cBhvr>
                                        <p:cTn id="38" dur="500"/>
                                        <p:tgtEl>
                                          <p:spTgt spid="2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8">
                                            <p:txEl>
                                              <p:pRg st="3" end="3"/>
                                            </p:txEl>
                                          </p:spTgt>
                                        </p:tgtEl>
                                        <p:attrNameLst>
                                          <p:attrName>style.visibility</p:attrName>
                                        </p:attrNameLst>
                                      </p:cBhvr>
                                      <p:to>
                                        <p:strVal val="visible"/>
                                      </p:to>
                                    </p:set>
                                    <p:animEffect transition="in" filter="fade">
                                      <p:cBhvr>
                                        <p:cTn id="43" dur="500"/>
                                        <p:tgtEl>
                                          <p:spTgt spid="2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8">
                                            <p:txEl>
                                              <p:pRg st="4" end="4"/>
                                            </p:txEl>
                                          </p:spTgt>
                                        </p:tgtEl>
                                        <p:attrNameLst>
                                          <p:attrName>style.visibility</p:attrName>
                                        </p:attrNameLst>
                                      </p:cBhvr>
                                      <p:to>
                                        <p:strVal val="visible"/>
                                      </p:to>
                                    </p:set>
                                    <p:animEffect transition="in" filter="fade">
                                      <p:cBhvr>
                                        <p:cTn id="48" dur="500"/>
                                        <p:tgtEl>
                                          <p:spTgt spid="2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579864" y="4271345"/>
            <a:ext cx="4962293" cy="2586655"/>
          </a:xfrm>
          <a:prstGeom prst="rect">
            <a:avLst/>
          </a:prstGeom>
        </p:spPr>
      </p:pic>
      <p:sp>
        <p:nvSpPr>
          <p:cNvPr id="2" name="TextBox 1"/>
          <p:cNvSpPr txBox="1"/>
          <p:nvPr/>
        </p:nvSpPr>
        <p:spPr>
          <a:xfrm>
            <a:off x="0" y="1129553"/>
            <a:ext cx="12341558" cy="2554545"/>
          </a:xfrm>
          <a:prstGeom prst="rect">
            <a:avLst/>
          </a:prstGeom>
          <a:noFill/>
        </p:spPr>
        <p:txBody>
          <a:bodyPr wrap="square" rtlCol="0">
            <a:spAutoFit/>
          </a:bodyPr>
          <a:lstStyle/>
          <a:p>
            <a:pPr algn="ctr"/>
            <a:r>
              <a:rPr lang="vi-VN" sz="8000" b="1" dirty="0">
                <a:ln w="12700">
                  <a:solidFill>
                    <a:schemeClr val="tx1"/>
                  </a:solidFill>
                </a:ln>
                <a:solidFill>
                  <a:srgbClr val="EFEEDE"/>
                </a:solidFill>
                <a:latin typeface="iCiel Cadena" panose="02000503000000020004" pitchFamily="50" charset="0"/>
              </a:rPr>
              <a:t>Linear discriminant </a:t>
            </a:r>
          </a:p>
          <a:p>
            <a:pPr algn="ctr"/>
            <a:r>
              <a:rPr lang="vi-VN" sz="8000" b="1" dirty="0">
                <a:ln w="12700">
                  <a:solidFill>
                    <a:schemeClr val="tx1"/>
                  </a:solidFill>
                </a:ln>
                <a:solidFill>
                  <a:srgbClr val="EFEEDE"/>
                </a:solidFill>
                <a:latin typeface="iCiel Cadena" panose="02000503000000020004" pitchFamily="50" charset="0"/>
              </a:rPr>
              <a:t>analysis</a:t>
            </a:r>
          </a:p>
        </p:txBody>
      </p:sp>
      <p:sp>
        <p:nvSpPr>
          <p:cNvPr id="6" name="Rectangle 5"/>
          <p:cNvSpPr/>
          <p:nvPr/>
        </p:nvSpPr>
        <p:spPr>
          <a:xfrm>
            <a:off x="12294511" y="67380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Slide Number Placeholder 2"/>
          <p:cNvSpPr>
            <a:spLocks noGrp="1"/>
          </p:cNvSpPr>
          <p:nvPr>
            <p:ph type="sldNum" sz="quarter" idx="12"/>
          </p:nvPr>
        </p:nvSpPr>
        <p:spPr/>
        <p:txBody>
          <a:bodyPr/>
          <a:lstStyle/>
          <a:p>
            <a:fld id="{149A78A4-89FC-44D0-BC56-BE4D261A002F}" type="slidenum">
              <a:rPr lang="vi-VN" smtClean="0"/>
              <a:t>4</a:t>
            </a:fld>
            <a:endParaRPr lang="vi-VN"/>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2514599" y="230779"/>
            <a:ext cx="7355853" cy="769441"/>
          </a:xfrm>
          <a:prstGeom prst="rect">
            <a:avLst/>
          </a:prstGeom>
          <a:noFill/>
        </p:spPr>
        <p:txBody>
          <a:bodyPr wrap="square" rtlCol="0">
            <a:spAutoFit/>
          </a:bodyPr>
          <a:lstStyle/>
          <a:p>
            <a:pPr algn="ctr"/>
            <a:r>
              <a:rPr lang="en-US" sz="4400" b="1" dirty="0" err="1">
                <a:ln w="12700">
                  <a:solidFill>
                    <a:schemeClr val="tx1"/>
                  </a:solidFill>
                </a:ln>
                <a:solidFill>
                  <a:srgbClr val="EFEEDE"/>
                </a:solidFill>
                <a:latin typeface="iCiel Cadena" panose="02000503000000020004" pitchFamily="50" charset="0"/>
              </a:rPr>
              <a:t>Giới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thiệu</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579121" y="1173915"/>
            <a:ext cx="10454640"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cs typeface="Times New Roman" panose="02020603050405020304" pitchFamily="18" charset="0"/>
              </a:rPr>
              <a:t>Linear discriminant analysis (LDA) được ra đời nhằm tìm ra phương chiếu dữ liệu hiệu quả cho bài toán phân lớp. LDA có thể áp dụng đồng thời cho phương pháp giảm chiều dữ liệu và phương pháp phân lớp.</a:t>
            </a:r>
            <a:endParaRPr lang="en-US" sz="2400" dirty="0">
              <a:solidFill>
                <a:schemeClr val="tx1"/>
              </a:solidFill>
              <a:cs typeface="Times New Roman" panose="02020603050405020304" pitchFamily="18" charset="0"/>
            </a:endParaRPr>
          </a:p>
          <a:p>
            <a:endParaRPr lang="vi-VN" sz="2400" dirty="0">
              <a:solidFill>
                <a:schemeClr val="tx1"/>
              </a:solidFill>
              <a:latin typeface="Times New Roman" panose="02020603050405020304" pitchFamily="18" charset="0"/>
              <a:cs typeface="Times New Roman" panose="02020603050405020304" pitchFamily="18" charset="0"/>
            </a:endParaRPr>
          </a:p>
          <a:p>
            <a:pPr lvl="1" algn="just"/>
            <a:r>
              <a:rPr lang="en-US" sz="2400" dirty="0" err="1">
                <a:solidFill>
                  <a:schemeClr val="tx1"/>
                </a:solidFill>
                <a:latin typeface="Abadi" panose="020B0604020104020204" pitchFamily="34" charset="0"/>
                <a:cs typeface="Times New Roman" panose="02020603050405020304" pitchFamily="18" charset="0"/>
              </a:rPr>
              <a:t>Ưu</a:t>
            </a:r>
            <a:r>
              <a:rPr lang="en-US" sz="2400" dirty="0">
                <a:solidFill>
                  <a:schemeClr val="tx1"/>
                </a:solidFill>
                <a:latin typeface="Abadi" panose="020B0604020104020204" pitchFamily="34" charset="0"/>
                <a:cs typeface="Times New Roman" panose="02020603050405020304" pitchFamily="18" charset="0"/>
              </a:rPr>
              <a:t> </a:t>
            </a:r>
            <a:r>
              <a:rPr lang="en-US" sz="2400" dirty="0" err="1">
                <a:solidFill>
                  <a:schemeClr val="tx1"/>
                </a:solidFill>
                <a:latin typeface="Abadi" panose="020B0604020104020204" pitchFamily="34" charset="0"/>
                <a:cs typeface="Times New Roman" panose="02020603050405020304" pitchFamily="18" charset="0"/>
              </a:rPr>
              <a:t>điểm</a:t>
            </a:r>
            <a:r>
              <a:rPr lang="en-US" sz="2400" dirty="0">
                <a:solidFill>
                  <a:schemeClr val="tx1"/>
                </a:solidFill>
                <a:latin typeface="Abadi" panose="020B0604020104020204" pitchFamily="34" charset="0"/>
                <a:cs typeface="Times New Roman" panose="02020603050405020304" pitchFamily="18" charset="0"/>
              </a:rPr>
              <a:t> </a:t>
            </a:r>
            <a:r>
              <a:rPr lang="en-US" sz="2400" dirty="0" err="1">
                <a:solidFill>
                  <a:schemeClr val="tx1"/>
                </a:solidFill>
                <a:latin typeface="Abadi" panose="020B0604020104020204" pitchFamily="34" charset="0"/>
                <a:cs typeface="Times New Roman" panose="02020603050405020304" pitchFamily="18" charset="0"/>
              </a:rPr>
              <a:t>của</a:t>
            </a:r>
            <a:r>
              <a:rPr lang="en-US" sz="2400" dirty="0">
                <a:solidFill>
                  <a:schemeClr val="tx1"/>
                </a:solidFill>
                <a:latin typeface="Abadi" panose="020B0604020104020204" pitchFamily="34" charset="0"/>
                <a:cs typeface="Times New Roman" panose="02020603050405020304" pitchFamily="18" charset="0"/>
              </a:rPr>
              <a:t> LDA:		</a:t>
            </a:r>
            <a:endParaRPr lang="vi-VN" sz="3200" dirty="0">
              <a:latin typeface="Times New Roman" panose="02020603050405020304" pitchFamily="18" charset="0"/>
              <a:cs typeface="Times New Roman" panose="02020603050405020304" pitchFamily="18" charset="0"/>
            </a:endParaRPr>
          </a:p>
          <a:p>
            <a:pPr marL="800100" lvl="1" indent="-342900" algn="just">
              <a:buFont typeface="Arial" panose="020B0604020202020204" pitchFamily="34" charset="0"/>
              <a:buChar char="•"/>
            </a:pPr>
            <a:r>
              <a:rPr lang="vi-VN" sz="2400" dirty="0">
                <a:solidFill>
                  <a:schemeClr val="tx1"/>
                </a:solidFill>
                <a:cs typeface="Times New Roman" panose="02020603050405020304" pitchFamily="18" charset="0"/>
              </a:rPr>
              <a:t>Hiệu quả trong phân loại dữ liệu</a:t>
            </a:r>
          </a:p>
          <a:p>
            <a:pPr marL="800100" lvl="1" indent="-342900" algn="just">
              <a:buFont typeface="Arial" panose="020B0604020202020204" pitchFamily="34" charset="0"/>
              <a:buChar char="•"/>
            </a:pPr>
            <a:r>
              <a:rPr lang="vi-VN" sz="2400" dirty="0">
                <a:solidFill>
                  <a:schemeClr val="tx1"/>
                </a:solidFill>
                <a:cs typeface="Times New Roman" panose="02020603050405020304" pitchFamily="18" charset="0"/>
              </a:rPr>
              <a:t>Giảm chiều dữ liệu		</a:t>
            </a:r>
          </a:p>
          <a:p>
            <a:pPr marL="800100" lvl="1" indent="-342900" algn="just">
              <a:buFont typeface="Arial" panose="020B0604020202020204" pitchFamily="34" charset="0"/>
              <a:buChar char="•"/>
            </a:pPr>
            <a:r>
              <a:rPr lang="vi-VN" sz="2400" dirty="0">
                <a:solidFill>
                  <a:schemeClr val="tx1"/>
                </a:solidFill>
                <a:cs typeface="Times New Roman" panose="02020603050405020304" pitchFamily="18" charset="0"/>
              </a:rPr>
              <a:t>Tăng độ chính xác cho kết quả</a:t>
            </a:r>
          </a:p>
          <a:p>
            <a:pPr marL="800100" lvl="1" indent="-342900" algn="just">
              <a:buFont typeface="Arial" panose="020B0604020202020204" pitchFamily="34" charset="0"/>
              <a:buChar char="•"/>
            </a:pPr>
            <a:r>
              <a:rPr lang="vi-VN" sz="2400" dirty="0">
                <a:solidFill>
                  <a:schemeClr val="tx1"/>
                </a:solidFill>
                <a:cs typeface="Times New Roman" panose="02020603050405020304" pitchFamily="18" charset="0"/>
              </a:rPr>
              <a:t>Dễ dàng hiểu và triển khai</a:t>
            </a:r>
          </a:p>
          <a:p>
            <a:pPr marL="800100" lvl="1" indent="-342900" algn="just">
              <a:buFont typeface="Arial" panose="020B0604020202020204" pitchFamily="34" charset="0"/>
              <a:buChar char="•"/>
            </a:pPr>
            <a:r>
              <a:rPr lang="vi-VN" sz="2400" dirty="0">
                <a:solidFill>
                  <a:schemeClr val="tx1"/>
                </a:solidFill>
                <a:cs typeface="Times New Roman" panose="02020603050405020304" pitchFamily="18" charset="0"/>
              </a:rPr>
              <a:t>Có tính ổn định cao</a:t>
            </a:r>
            <a:endParaRPr lang="en-US" sz="2400" dirty="0">
              <a:solidFill>
                <a:schemeClr val="tx1"/>
              </a:solidFill>
              <a:cs typeface="Times New Roman" panose="02020603050405020304" pitchFamily="18" charset="0"/>
            </a:endParaRPr>
          </a:p>
          <a:p>
            <a:endParaRPr lang="vi-VN"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pPr marL="2628900" lvl="5" indent="-342900">
              <a:buFont typeface="Arial" panose="020B0604020202020204" pitchFamily="34" charset="0"/>
              <a:buChar char="•"/>
            </a:pPr>
            <a:endParaRPr lang="en-US" sz="2400" dirty="0">
              <a:solidFill>
                <a:schemeClr val="tx1"/>
              </a:solidFill>
              <a:latin typeface="Times New Roman" panose="02020603050405020304" pitchFamily="18" charset="0"/>
              <a:cs typeface="Times New Roman" panose="02020603050405020304" pitchFamily="18" charset="0"/>
            </a:endParaRPr>
          </a:p>
          <a:p>
            <a:pPr lvl="5"/>
            <a:endParaRPr lang="vi-VN" sz="2400" dirty="0">
              <a:solidFill>
                <a:schemeClr val="tx1"/>
              </a:solidFill>
            </a:endParaRPr>
          </a:p>
        </p:txBody>
      </p:sp>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17" name="Subtitle 16">
            <a:extLst>
              <a:ext uri="{FF2B5EF4-FFF2-40B4-BE49-F238E27FC236}">
                <a16:creationId xmlns:a16="http://schemas.microsoft.com/office/drawing/2014/main" id="{1EEE2B2A-F196-47A7-AC3A-97D9077ED3CC}"/>
              </a:ext>
            </a:extLst>
          </p:cNvPr>
          <p:cNvSpPr>
            <a:spLocks noGrp="1"/>
          </p:cNvSpPr>
          <p:nvPr>
            <p:ph type="subTitle" idx="1"/>
          </p:nvPr>
        </p:nvSpPr>
        <p:spPr>
          <a:xfrm>
            <a:off x="6192525" y="2760867"/>
            <a:ext cx="4785360" cy="3458958"/>
          </a:xfrm>
        </p:spPr>
        <p:txBody>
          <a:bodyPr>
            <a:normAutofit/>
          </a:bodyPr>
          <a:lstStyle/>
          <a:p>
            <a:pPr algn="just"/>
            <a:r>
              <a:rPr lang="en-US" sz="2400" dirty="0">
                <a:solidFill>
                  <a:schemeClr val="tx1"/>
                </a:solidFill>
                <a:latin typeface="Times New Roman" panose="02020603050405020304" pitchFamily="18" charset="0"/>
                <a:cs typeface="Times New Roman" panose="02020603050405020304" pitchFamily="18" charset="0"/>
              </a:rPr>
              <a:t>	</a:t>
            </a:r>
            <a:r>
              <a:rPr lang="en-US" dirty="0" err="1">
                <a:latin typeface="Arial" panose="020B0604020202020204" pitchFamily="34" charset="0"/>
                <a:cs typeface="Arial" panose="020B0604020202020204" pitchFamily="34" charset="0"/>
              </a:rPr>
              <a:t>N</a:t>
            </a:r>
            <a:r>
              <a:rPr lang="en-US" sz="2400" dirty="0" err="1">
                <a:solidFill>
                  <a:schemeClr val="tx1"/>
                </a:solidFill>
                <a:latin typeface="Arial" panose="020B0604020202020204" pitchFamily="34" charset="0"/>
                <a:cs typeface="Arial" panose="020B0604020202020204" pitchFamily="34" charset="0"/>
              </a:rPr>
              <a:t>hược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điểm</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của</a:t>
            </a:r>
            <a:r>
              <a:rPr lang="en-US" sz="2400" dirty="0">
                <a:solidFill>
                  <a:schemeClr val="tx1"/>
                </a:solidFill>
                <a:latin typeface="Arial" panose="020B0604020202020204" pitchFamily="34" charset="0"/>
                <a:cs typeface="Arial" panose="020B0604020202020204" pitchFamily="34" charset="0"/>
              </a:rPr>
              <a:t> LDA:</a:t>
            </a: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err="1">
                <a:solidFill>
                  <a:schemeClr val="tx1"/>
                </a:solidFill>
                <a:latin typeface="Arial" panose="020B0604020202020204" pitchFamily="34" charset="0"/>
                <a:cs typeface="Arial" panose="020B0604020202020204" pitchFamily="34" charset="0"/>
              </a:rPr>
              <a:t>Nh</a:t>
            </a:r>
            <a:r>
              <a:rPr lang="en-US" dirty="0" err="1">
                <a:latin typeface="Arial" panose="020B0604020202020204" pitchFamily="34" charset="0"/>
                <a:cs typeface="Arial" panose="020B0604020202020204" pitchFamily="34" charset="0"/>
              </a:rPr>
              <a:t>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nhiễu</a:t>
            </a: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err="1">
                <a:solidFill>
                  <a:schemeClr val="tx1"/>
                </a:solidFill>
                <a:latin typeface="Arial" panose="020B0604020202020204" pitchFamily="34" charset="0"/>
                <a:cs typeface="Arial" panose="020B0604020202020204" pitchFamily="34" charset="0"/>
              </a:rPr>
              <a:t>Kh</a:t>
            </a:r>
            <a:r>
              <a:rPr lang="en-US" dirty="0" err="1">
                <a:latin typeface="Arial" panose="020B0604020202020204" pitchFamily="34" charset="0"/>
                <a:cs typeface="Arial" panose="020B0604020202020204" pitchFamily="34" charset="0"/>
              </a:rPr>
              <a:t>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mô</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phi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err="1">
                <a:solidFill>
                  <a:schemeClr val="tx1"/>
                </a:solidFill>
                <a:latin typeface="Arial" panose="020B0604020202020204" pitchFamily="34" charset="0"/>
                <a:cs typeface="Arial" panose="020B0604020202020204" pitchFamily="34" charset="0"/>
              </a:rPr>
              <a:t>Kh</a:t>
            </a:r>
            <a:r>
              <a:rPr lang="en-US" dirty="0" err="1">
                <a:latin typeface="Arial" panose="020B0604020202020204" pitchFamily="34" charset="0"/>
                <a:cs typeface="Arial" panose="020B0604020202020204" pitchFamily="34" charset="0"/>
              </a:rPr>
              <a:t>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định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endParaRPr lang="en-US"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n-US" sz="2400" dirty="0" err="1">
                <a:solidFill>
                  <a:schemeClr val="tx1"/>
                </a:solidFill>
                <a:latin typeface="Arial" panose="020B0604020202020204" pitchFamily="34" charset="0"/>
                <a:cs typeface="Arial" panose="020B0604020202020204" pitchFamily="34" charset="0"/>
              </a:rPr>
              <a:t>Giớ</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về</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lớp</a:t>
            </a:r>
            <a:endParaRPr lang="en-US" sz="2400" dirty="0">
              <a:solidFill>
                <a:schemeClr val="tx1"/>
              </a:solidFill>
              <a:latin typeface="Arial" panose="020B0604020202020204" pitchFamily="34" charset="0"/>
              <a:cs typeface="Arial" panose="020B0604020202020204" pitchFamily="34"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endParaRPr lang="vi-VN" dirty="0"/>
          </a:p>
        </p:txBody>
      </p:sp>
      <p:sp>
        <p:nvSpPr>
          <p:cNvPr id="3" name="Slide Number Placeholder 2"/>
          <p:cNvSpPr>
            <a:spLocks noGrp="1"/>
          </p:cNvSpPr>
          <p:nvPr>
            <p:ph type="sldNum" sz="quarter" idx="12"/>
          </p:nvPr>
        </p:nvSpPr>
        <p:spPr/>
        <p:txBody>
          <a:bodyPr/>
          <a:lstStyle/>
          <a:p>
            <a:fld id="{149A78A4-89FC-44D0-BC56-BE4D261A002F}" type="slidenum">
              <a:rPr lang="vi-VN" smtClean="0"/>
              <a:t>5</a:t>
            </a:fld>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782320" y="224118"/>
            <a:ext cx="10571480" cy="769441"/>
          </a:xfrm>
          <a:prstGeom prst="rect">
            <a:avLst/>
          </a:prstGeom>
          <a:noFill/>
        </p:spPr>
        <p:txBody>
          <a:bodyPr wrap="square" rtlCol="0">
            <a:spAutoFit/>
          </a:bodyPr>
          <a:lstStyle/>
          <a:p>
            <a:pPr algn="ctr"/>
            <a:r>
              <a:rPr lang="vi-VN" sz="4400" b="1" dirty="0">
                <a:ln w="12700">
                  <a:solidFill>
                    <a:schemeClr val="tx1"/>
                  </a:solidFill>
                </a:ln>
                <a:solidFill>
                  <a:srgbClr val="EFEEDE"/>
                </a:solidFill>
                <a:latin typeface="iCiel Cadena" panose="02000503000000020004" pitchFamily="50" charset="0"/>
              </a:rPr>
              <a:t>LDA cho bài toán phân lớp nhị phân</a:t>
            </a:r>
          </a:p>
        </p:txBody>
      </p:sp>
      <p:sp>
        <p:nvSpPr>
          <p:cNvPr id="8" name="Rectangle 7"/>
          <p:cNvSpPr/>
          <p:nvPr/>
        </p:nvSpPr>
        <p:spPr>
          <a:xfrm>
            <a:off x="214106" y="1170584"/>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solidFill>
                <a:schemeClr val="tx1"/>
              </a:solidFill>
              <a:latin typeface="Times New Roman" panose="02020603050405020304" pitchFamily="18" charset="0"/>
              <a:cs typeface="Times New Roman" panose="02020603050405020304" pitchFamily="18" charset="0"/>
            </a:endParaRPr>
          </a:p>
          <a:p>
            <a:endParaRPr lang="en-US" sz="3600" dirty="0">
              <a:solidFill>
                <a:schemeClr val="tx1"/>
              </a:solidFill>
              <a:latin typeface="Times New Roman" panose="02020603050405020304" pitchFamily="18" charset="0"/>
              <a:cs typeface="Times New Roman" panose="02020603050405020304" pitchFamily="18" charset="0"/>
            </a:endParaRPr>
          </a:p>
          <a:p>
            <a:pPr algn="just"/>
            <a:r>
              <a:rPr lang="en-US" sz="3600" dirty="0">
                <a:solidFill>
                  <a:schemeClr val="tx1"/>
                </a:solidFill>
                <a:latin typeface="Times New Roman" panose="02020603050405020304" pitchFamily="18" charset="0"/>
                <a:cs typeface="Times New Roman" panose="02020603050405020304" pitchFamily="18" charset="0"/>
              </a:rPr>
              <a:t>	</a:t>
            </a:r>
            <a:r>
              <a:rPr lang="vi-VN" sz="2800" b="0" i="0" dirty="0">
                <a:solidFill>
                  <a:schemeClr val="tx1"/>
                </a:solidFill>
                <a:effectLst/>
                <a:latin typeface="Arial" panose="020B0604020202020204" pitchFamily="34" charset="0"/>
                <a:cs typeface="Arial" panose="020B0604020202020204" pitchFamily="34" charset="0"/>
              </a:rPr>
              <a:t>Ý tưởng cơ bản của LDA là tìm một phép biến đổi tuyến tính để chiếu dữ liệu từ không gian ban đầu vào không gian mới có số chiều thấp hơn, trong đó hai lớp được phân tách tốt </a:t>
            </a:r>
            <a:r>
              <a:rPr lang="vi-VN" sz="2800" b="0" i="0" dirty="0">
                <a:solidFill>
                  <a:schemeClr val="tx1"/>
                </a:solidFill>
                <a:effectLst/>
              </a:rPr>
              <a:t>hơn.</a:t>
            </a:r>
          </a:p>
          <a:p>
            <a:endParaRPr lang="vi-VN" sz="2400" dirty="0">
              <a:solidFill>
                <a:schemeClr val="tx1"/>
              </a:solidFill>
            </a:endParaRPr>
          </a:p>
          <a:p>
            <a:endParaRPr lang="vi-VN" sz="2400" b="0" i="0" dirty="0">
              <a:solidFill>
                <a:schemeClr val="tx1"/>
              </a:solidFill>
              <a:effectLst/>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vi-VN" sz="2400" dirty="0">
              <a:solidFill>
                <a:schemeClr val="tx1"/>
              </a:solidFill>
              <a:cs typeface="Times New Roman" panose="02020603050405020304" pitchFamily="18" charset="0"/>
            </a:endParaRPr>
          </a:p>
          <a:p>
            <a:endParaRPr lang="en-US" sz="2400" dirty="0">
              <a:solidFill>
                <a:schemeClr val="tx1"/>
              </a:solidFill>
              <a:cs typeface="Times New Roman" panose="02020603050405020304" pitchFamily="18" charset="0"/>
            </a:endParaRPr>
          </a:p>
        </p:txBody>
      </p:sp>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11" name="Slide Number Placeholder 10"/>
          <p:cNvSpPr>
            <a:spLocks noGrp="1"/>
          </p:cNvSpPr>
          <p:nvPr>
            <p:ph type="sldNum" sz="quarter" idx="12"/>
          </p:nvPr>
        </p:nvSpPr>
        <p:spPr/>
        <p:txBody>
          <a:bodyPr/>
          <a:lstStyle/>
          <a:p>
            <a:fld id="{149A78A4-89FC-44D0-BC56-BE4D261A002F}" type="slidenum">
              <a:rPr lang="vi-VN" smtClean="0"/>
              <a:t>6</a:t>
            </a:fld>
            <a:endParaRPr lang="vi-VN"/>
          </a:p>
        </p:txBody>
      </p:sp>
      <p:pic>
        <p:nvPicPr>
          <p:cNvPr id="2" name="Picture 1" descr="Machine Learning cơ bản">
            <a:extLst>
              <a:ext uri="{FF2B5EF4-FFF2-40B4-BE49-F238E27FC236}">
                <a16:creationId xmlns:a16="http://schemas.microsoft.com/office/drawing/2014/main" id="{EEC8BEBE-2F2C-8AC5-8A2D-7BDBE1AF72C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60689" y="3138144"/>
            <a:ext cx="7090545" cy="312969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792480" y="224118"/>
            <a:ext cx="10561320" cy="769441"/>
          </a:xfrm>
          <a:prstGeom prst="rect">
            <a:avLst/>
          </a:prstGeom>
          <a:noFill/>
        </p:spPr>
        <p:txBody>
          <a:bodyPr wrap="square" rtlCol="0">
            <a:spAutoFit/>
          </a:bodyPr>
          <a:lstStyle/>
          <a:p>
            <a:pPr algn="ctr"/>
            <a:r>
              <a:rPr lang="vi-VN" sz="4400" b="1" dirty="0">
                <a:ln w="12700">
                  <a:solidFill>
                    <a:schemeClr val="tx1"/>
                  </a:solidFill>
                </a:ln>
                <a:solidFill>
                  <a:srgbClr val="EFEEDE"/>
                </a:solidFill>
                <a:latin typeface="iCiel Cadena" panose="02000503000000020004" pitchFamily="50" charset="0"/>
              </a:rPr>
              <a:t>Xây dựng hàm mục tiêu</a:t>
            </a:r>
          </a:p>
        </p:txBody>
      </p:sp>
      <mc:AlternateContent xmlns:mc="http://schemas.openxmlformats.org/markup-compatibility/2006" xmlns:a14="http://schemas.microsoft.com/office/drawing/2010/main">
        <mc:Choice Requires="a14">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a:solidFill>
                      <a:schemeClr val="tx1"/>
                    </a:solidFill>
                    <a:cs typeface="Times New Roman" panose="02020603050405020304" pitchFamily="18" charset="0"/>
                  </a:rPr>
                  <a:t>Từ</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trường</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hợp</a:t>
                </a:r>
                <a:r>
                  <a:rPr lang="en-US" sz="2400" dirty="0">
                    <a:solidFill>
                      <a:schemeClr val="tx1"/>
                    </a:solidFill>
                    <a:cs typeface="Times New Roman" panose="02020603050405020304" pitchFamily="18" charset="0"/>
                  </a:rPr>
                  <a:t> c) </a:t>
                </a:r>
                <a:r>
                  <a:rPr lang="en-US" sz="2400" dirty="0" err="1">
                    <a:solidFill>
                      <a:schemeClr val="tx1"/>
                    </a:solidFill>
                    <a:cs typeface="Times New Roman" panose="02020603050405020304" pitchFamily="18" charset="0"/>
                  </a:rPr>
                  <a:t>chúng</a:t>
                </a:r>
                <a:r>
                  <a:rPr lang="en-US" sz="2400" dirty="0">
                    <a:solidFill>
                      <a:schemeClr val="tx1"/>
                    </a:solidFill>
                    <a:cs typeface="Times New Roman" panose="02020603050405020304" pitchFamily="18" charset="0"/>
                  </a:rPr>
                  <a:t> ta </a:t>
                </a:r>
                <a:r>
                  <a:rPr lang="en-US" sz="2400" dirty="0" err="1">
                    <a:solidFill>
                      <a:schemeClr val="tx1"/>
                    </a:solidFill>
                    <a:cs typeface="Times New Roman" panose="02020603050405020304" pitchFamily="18" charset="0"/>
                  </a:rPr>
                  <a:t>sẽ</a:t>
                </a:r>
                <a:r>
                  <a:rPr lang="en-US" sz="2400" dirty="0">
                    <a:solidFill>
                      <a:schemeClr val="tx1"/>
                    </a:solidFill>
                    <a:cs typeface="Times New Roman" panose="02020603050405020304" pitchFamily="18" charset="0"/>
                  </a:rPr>
                  <a:t> </a:t>
                </a:r>
                <a:r>
                  <a:rPr lang="vi-VN" sz="2400" dirty="0">
                    <a:solidFill>
                      <a:schemeClr val="tx1"/>
                    </a:solidFill>
                  </a:rPr>
                  <a:t>đi tìm biểu thức phụ thuộc giữa tử số và mẫu số</a:t>
                </a:r>
                <a:r>
                  <a:rPr lang="en-US" sz="2400" dirty="0">
                    <a:solidFill>
                      <a:schemeClr val="tx1"/>
                    </a:solidFill>
                  </a:rPr>
                  <a:t> </a:t>
                </a:r>
                <a:r>
                  <a:rPr lang="en-US" sz="2400" dirty="0" err="1">
                    <a:solidFill>
                      <a:schemeClr val="tx1"/>
                    </a:solidFill>
                  </a:rPr>
                  <a:t>và</a:t>
                </a:r>
                <a:r>
                  <a:rPr lang="en-US" sz="2400" dirty="0">
                    <a:solidFill>
                      <a:schemeClr val="tx1"/>
                    </a:solidFill>
                  </a:rPr>
                  <a:t> w</a:t>
                </a:r>
                <a:endParaRPr lang="vi-VN" sz="2400" dirty="0">
                  <a:solidFill>
                    <a:schemeClr val="tx1"/>
                  </a:solidFill>
                </a:endParaRPr>
              </a:p>
              <a:p>
                <a:pPr algn="just"/>
                <a14:m>
                  <m:oMathPara xmlns:m="http://schemas.openxmlformats.org/officeDocument/2006/math">
                    <m:oMathParaPr>
                      <m:jc m:val="centerGroup"/>
                    </m:oMathParaPr>
                    <m:oMath xmlns:m="http://schemas.openxmlformats.org/officeDocument/2006/math">
                      <m:acc>
                        <m:accPr>
                          <m:chr m:val="̅"/>
                          <m:ctrlPr>
                            <a:rPr lang="vi-VN" sz="2800" i="1">
                              <a:solidFill>
                                <a:schemeClr val="tx1"/>
                              </a:solidFill>
                              <a:latin typeface="Cambria Math" panose="02040503050406030204" pitchFamily="18" charset="0"/>
                            </a:rPr>
                          </m:ctrlPr>
                        </m:accPr>
                        <m:e>
                          <m:sSub>
                            <m:sSubPr>
                              <m:ctrlPr>
                                <a:rPr lang="vi-VN" sz="2800" i="1">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𝐽</m:t>
                              </m:r>
                            </m:e>
                            <m:sub>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𝑤</m:t>
                                  </m:r>
                                </m:e>
                              </m:d>
                            </m:sub>
                          </m:sSub>
                        </m:e>
                      </m:acc>
                      <m:r>
                        <a:rPr lang="vi-VN" sz="2800" i="1">
                          <a:solidFill>
                            <a:schemeClr val="tx1"/>
                          </a:solidFill>
                          <a:latin typeface="Cambria Math" panose="02040503050406030204" pitchFamily="18" charset="0"/>
                        </a:rPr>
                        <m:t>=</m:t>
                      </m:r>
                      <m:f>
                        <m:fPr>
                          <m:ctrlPr>
                            <a:rPr lang="vi-VN" sz="2800" i="1">
                              <a:solidFill>
                                <a:schemeClr val="tx1"/>
                              </a:solidFill>
                              <a:latin typeface="Cambria Math" panose="02040503050406030204" pitchFamily="18" charset="0"/>
                            </a:rPr>
                          </m:ctrlPr>
                        </m:fPr>
                        <m:num>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e>
                            <m:sup>
                              <m:r>
                                <a:rPr lang="vi-VN" sz="2800" i="1">
                                  <a:solidFill>
                                    <a:schemeClr val="tx1"/>
                                  </a:solidFill>
                                  <a:latin typeface="Cambria Math" panose="02040503050406030204" pitchFamily="18" charset="0"/>
                                </a:rPr>
                                <m:t>2</m:t>
                              </m:r>
                            </m:sup>
                          </m:sSup>
                        </m:num>
                        <m:den>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𝑠</m:t>
                              </m:r>
                            </m:e>
                            <m:sub>
                              <m:r>
                                <a:rPr lang="vi-VN" sz="2800" i="1">
                                  <a:solidFill>
                                    <a:schemeClr val="tx1"/>
                                  </a:solidFill>
                                  <a:latin typeface="Cambria Math" panose="02040503050406030204" pitchFamily="18" charset="0"/>
                                </a:rPr>
                                <m:t>1</m:t>
                              </m:r>
                            </m:sub>
                            <m:sup>
                              <m:r>
                                <a:rPr lang="vi-VN" sz="2800" i="1">
                                  <a:solidFill>
                                    <a:schemeClr val="tx1"/>
                                  </a:solidFill>
                                  <a:latin typeface="Cambria Math" panose="02040503050406030204" pitchFamily="18" charset="0"/>
                                </a:rPr>
                                <m:t>2</m:t>
                              </m:r>
                            </m:sup>
                          </m:sSubSup>
                          <m:r>
                            <a:rPr lang="vi-VN" sz="2800" i="1">
                              <a:solidFill>
                                <a:schemeClr val="tx1"/>
                              </a:solidFill>
                              <a:latin typeface="Cambria Math" panose="02040503050406030204" pitchFamily="18" charset="0"/>
                            </a:rPr>
                            <m:t>+</m:t>
                          </m:r>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𝑠</m:t>
                              </m:r>
                            </m:e>
                            <m:sub>
                              <m:r>
                                <a:rPr lang="vi-VN" sz="2800" i="1">
                                  <a:solidFill>
                                    <a:schemeClr val="tx1"/>
                                  </a:solidFill>
                                  <a:latin typeface="Cambria Math" panose="02040503050406030204" pitchFamily="18" charset="0"/>
                                </a:rPr>
                                <m:t>2</m:t>
                              </m:r>
                            </m:sub>
                            <m:sup>
                              <m:r>
                                <a:rPr lang="vi-VN" sz="2800" i="1">
                                  <a:solidFill>
                                    <a:schemeClr val="tx1"/>
                                  </a:solidFill>
                                  <a:latin typeface="Cambria Math" panose="02040503050406030204" pitchFamily="18" charset="0"/>
                                </a:rPr>
                                <m:t>2</m:t>
                              </m:r>
                            </m:sup>
                          </m:sSubSup>
                        </m:den>
                      </m:f>
                    </m:oMath>
                  </m:oMathPara>
                </a14:m>
                <a:endParaRPr lang="vi-VN" sz="2800" dirty="0">
                  <a:solidFill>
                    <a:schemeClr val="tx1"/>
                  </a:solidFill>
                </a:endParaRPr>
              </a:p>
              <a:p>
                <a:pPr algn="just"/>
                <a:r>
                  <a:rPr lang="en-US" sz="2400" dirty="0" err="1">
                    <a:solidFill>
                      <a:schemeClr val="tx1"/>
                    </a:solidFill>
                    <a:latin typeface="Arial" panose="020B0604020202020204" pitchFamily="34" charset="0"/>
                    <a:cs typeface="Arial" panose="020B0604020202020204" pitchFamily="34" charset="0"/>
                  </a:rPr>
                  <a:t>Với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tử</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số</a:t>
                </a:r>
                <a:r>
                  <a:rPr lang="en-US" sz="2400" dirty="0">
                    <a:solidFill>
                      <a:schemeClr val="tx1"/>
                    </a:solidFill>
                    <a:latin typeface="Arial" panose="020B0604020202020204" pitchFamily="34" charset="0"/>
                    <a:cs typeface="Arial" panose="020B0604020202020204" pitchFamily="34" charset="0"/>
                  </a:rPr>
                  <a:t>: </a:t>
                </a:r>
                <a:r>
                  <a:rPr lang="vi-VN" sz="2400" dirty="0">
                    <a:solidFill>
                      <a:schemeClr val="tx1"/>
                    </a:solidFill>
                    <a:latin typeface="Arial" panose="020B0604020202020204" pitchFamily="34" charset="0"/>
                    <a:cs typeface="Arial" panose="020B0604020202020204" pitchFamily="34" charset="0"/>
                  </a:rPr>
                  <a:t>S</a:t>
                </a:r>
                <a:r>
                  <a:rPr lang="vi-VN" sz="1600" dirty="0">
                    <a:solidFill>
                      <a:schemeClr val="tx1"/>
                    </a:solidFill>
                    <a:latin typeface="Arial" panose="020B0604020202020204" pitchFamily="34" charset="0"/>
                    <a:cs typeface="Arial" panose="020B0604020202020204" pitchFamily="34" charset="0"/>
                  </a:rPr>
                  <a:t>B</a:t>
                </a:r>
                <a:r>
                  <a:rPr lang="vi-VN" sz="2400" dirty="0">
                    <a:solidFill>
                      <a:schemeClr val="tx1"/>
                    </a:solidFill>
                    <a:latin typeface="Arial" panose="020B0604020202020204" pitchFamily="34" charset="0"/>
                    <a:cs typeface="Arial" panose="020B0604020202020204" pitchFamily="34" charset="0"/>
                  </a:rPr>
                  <a:t> còn được gọi là </a:t>
                </a:r>
                <a:r>
                  <a:rPr lang="vi-VN" sz="2400" b="1" dirty="0">
                    <a:solidFill>
                      <a:schemeClr val="tx1"/>
                    </a:solidFill>
                    <a:latin typeface="Arial" panose="020B0604020202020204" pitchFamily="34" charset="0"/>
                    <a:cs typeface="Arial" panose="020B0604020202020204" pitchFamily="34" charset="0"/>
                  </a:rPr>
                  <a:t>between-class covariance matrix</a:t>
                </a:r>
                <a:r>
                  <a:rPr lang="vi-VN" sz="2400" dirty="0">
                    <a:solidFill>
                      <a:schemeClr val="tx1"/>
                    </a:solidFill>
                    <a:latin typeface="Arial" panose="020B0604020202020204" pitchFamily="34" charset="0"/>
                    <a:cs typeface="Arial" panose="020B0604020202020204" pitchFamily="34" charset="0"/>
                  </a:rPr>
                  <a:t>. Đây là một ma trận đối xứng nửa xác định dương.</a:t>
                </a:r>
                <a:endParaRPr lang="en-US" sz="2400" dirty="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rPr>
                  <a:t>	</a:t>
                </a:r>
                <a:r>
                  <a:rPr lang="vi-VN" sz="2800" dirty="0">
                    <a:solidFill>
                      <a:schemeClr val="tx1"/>
                    </a:solidFill>
                  </a:rPr>
                  <a:t> </a:t>
                </a:r>
                <a14:m>
                  <m:oMath xmlns:m="http://schemas.openxmlformats.org/officeDocument/2006/math">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e>
                      <m:sup>
                        <m:r>
                          <a:rPr lang="vi-VN" sz="2800" i="1">
                            <a:solidFill>
                              <a:schemeClr val="tx1"/>
                            </a:solidFill>
                            <a:latin typeface="Cambria Math" panose="02040503050406030204" pitchFamily="18" charset="0"/>
                          </a:rPr>
                          <m:t>2</m:t>
                        </m:r>
                      </m:sup>
                    </m:sSup>
                    <m:r>
                      <a:rPr lang="vi-VN" sz="2800" i="1">
                        <a:solidFill>
                          <a:schemeClr val="tx1"/>
                        </a:solidFill>
                        <a:latin typeface="Cambria Math" panose="02040503050406030204" pitchFamily="18" charset="0"/>
                      </a:rPr>
                      <m:t>=</m:t>
                    </m:r>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𝑚</m:t>
                            </m:r>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e>
                      <m:sup>
                        <m:r>
                          <a:rPr lang="vi-VN" sz="2800" i="1">
                            <a:solidFill>
                              <a:schemeClr val="tx1"/>
                            </a:solidFill>
                            <a:latin typeface="Cambria Math" panose="02040503050406030204" pitchFamily="18" charset="0"/>
                          </a:rPr>
                          <m:t>𝑇</m:t>
                        </m:r>
                      </m:sup>
                    </m:sSup>
                    <m:r>
                      <a:rPr lang="vi-VN" sz="2800" i="1">
                        <a:solidFill>
                          <a:schemeClr val="tx1"/>
                        </a:solidFill>
                        <a:latin typeface="Cambria Math" panose="02040503050406030204" pitchFamily="18" charset="0"/>
                      </a:rPr>
                      <m:t>𝑤</m:t>
                    </m:r>
                    <m:r>
                      <a:rPr lang="vi-VN" sz="2800" i="1">
                        <a:solidFill>
                          <a:schemeClr val="tx1"/>
                        </a:solidFill>
                        <a:latin typeface="Cambria Math" panose="02040503050406030204" pitchFamily="18" charset="0"/>
                      </a:rPr>
                      <m:t>= </m:t>
                    </m:r>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𝑠</m:t>
                        </m:r>
                      </m:e>
                      <m:sub>
                        <m:r>
                          <a:rPr lang="vi-VN" sz="2800" i="1">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oMath>
                </a14:m>
                <a:endParaRPr lang="vi-VN" dirty="0"/>
              </a:p>
              <a:p>
                <a:pPr algn="just"/>
                <a:r>
                  <a:rPr lang="en-US" sz="2400" dirty="0">
                    <a:solidFill>
                      <a:schemeClr val="tx1"/>
                    </a:solidFill>
                    <a:latin typeface="Arial" panose="020B0604020202020204" pitchFamily="34" charset="0"/>
                    <a:cs typeface="Arial" panose="020B0604020202020204" pitchFamily="34" charset="0"/>
                  </a:rPr>
                  <a:t>V</a:t>
                </a:r>
                <a:r>
                  <a:rPr lang="vi-VN" sz="2400" dirty="0">
                    <a:solidFill>
                      <a:schemeClr val="tx1"/>
                    </a:solidFill>
                    <a:latin typeface="Arial" panose="020B0604020202020204" pitchFamily="34" charset="0"/>
                    <a:cs typeface="Arial" panose="020B0604020202020204" pitchFamily="34" charset="0"/>
                  </a:rPr>
                  <a:t>ới mẫu số: </a:t>
                </a:r>
                <a:r>
                  <a:rPr lang="vi-VN" sz="2400" dirty="0">
                    <a:solidFill>
                      <a:schemeClr val="tx1"/>
                    </a:solidFill>
                  </a:rPr>
                  <a:t>Sw còn được gọi là </a:t>
                </a:r>
                <a:r>
                  <a:rPr lang="vi-VN" sz="2400" b="1" dirty="0">
                    <a:solidFill>
                      <a:schemeClr val="tx1"/>
                    </a:solidFill>
                  </a:rPr>
                  <a:t>within-class covariance matrix</a:t>
                </a:r>
                <a:r>
                  <a:rPr lang="vi-VN" sz="2400" dirty="0">
                    <a:solidFill>
                      <a:schemeClr val="tx1"/>
                    </a:solidFill>
                  </a:rPr>
                  <a:t>. Đây cũng là một ma trận đối xứng nửa xác định dương</a:t>
                </a:r>
                <a:endParaRPr lang="vi-VN" sz="2400" dirty="0">
                  <a:solidFill>
                    <a:schemeClr val="tx1"/>
                  </a:solidFill>
                  <a:cs typeface="Arial" panose="020B0604020202020204" pitchFamily="34" charset="0"/>
                </a:endParaRPr>
              </a:p>
              <a:p>
                <a:pPr algn="just"/>
                <a:r>
                  <a:rPr lang="vi-VN" sz="2400" dirty="0">
                    <a:solidFill>
                      <a:schemeClr val="tx1"/>
                    </a:solidFill>
                    <a:latin typeface="Arial" panose="020B0604020202020204" pitchFamily="34" charset="0"/>
                    <a:cs typeface="Arial" panose="020B0604020202020204" pitchFamily="34" charset="0"/>
                  </a:rPr>
                  <a:t>	</a:t>
                </a:r>
                <a:r>
                  <a:rPr lang="vi-VN" dirty="0"/>
                  <a:t> </a:t>
                </a:r>
                <a14:m>
                  <m:oMath xmlns:m="http://schemas.openxmlformats.org/officeDocument/2006/math">
                    <m:sSubSup>
                      <m:sSubSupPr>
                        <m:ctrlPr>
                          <a:rPr lang="vi-VN" sz="2800" i="1" smtClean="0">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𝑠</m:t>
                        </m:r>
                      </m:e>
                      <m:sub>
                        <m:r>
                          <a:rPr lang="vi-VN" sz="2800" i="1">
                            <a:solidFill>
                              <a:schemeClr val="tx1"/>
                            </a:solidFill>
                            <a:latin typeface="Cambria Math" panose="02040503050406030204" pitchFamily="18" charset="0"/>
                          </a:rPr>
                          <m:t>1</m:t>
                        </m:r>
                      </m:sub>
                      <m:sup>
                        <m:r>
                          <a:rPr lang="vi-VN" sz="2800" i="1">
                            <a:solidFill>
                              <a:schemeClr val="tx1"/>
                            </a:solidFill>
                            <a:latin typeface="Cambria Math" panose="02040503050406030204" pitchFamily="18" charset="0"/>
                          </a:rPr>
                          <m:t>2</m:t>
                        </m:r>
                      </m:sup>
                    </m:sSubSup>
                    <m:r>
                      <a:rPr lang="vi-VN" sz="2800" i="1">
                        <a:solidFill>
                          <a:schemeClr val="tx1"/>
                        </a:solidFill>
                        <a:latin typeface="Cambria Math" panose="02040503050406030204" pitchFamily="18" charset="0"/>
                      </a:rPr>
                      <m:t>+</m:t>
                    </m:r>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𝑠</m:t>
                        </m:r>
                      </m:e>
                      <m:sub>
                        <m:r>
                          <a:rPr lang="vi-VN" sz="2800" i="1">
                            <a:solidFill>
                              <a:schemeClr val="tx1"/>
                            </a:solidFill>
                            <a:latin typeface="Cambria Math" panose="02040503050406030204" pitchFamily="18" charset="0"/>
                          </a:rPr>
                          <m:t>2</m:t>
                        </m:r>
                      </m:sub>
                      <m:sup>
                        <m:r>
                          <a:rPr lang="vi-VN" sz="2800" i="1">
                            <a:solidFill>
                              <a:schemeClr val="tx1"/>
                            </a:solidFill>
                            <a:latin typeface="Cambria Math" panose="02040503050406030204" pitchFamily="18" charset="0"/>
                          </a:rPr>
                          <m:t>2</m:t>
                        </m:r>
                      </m:sup>
                    </m:sSubSup>
                    <m:r>
                      <a:rPr lang="vi-VN" sz="2800" i="1">
                        <a:solidFill>
                          <a:schemeClr val="tx1"/>
                        </a:solidFill>
                        <a:latin typeface="Cambria Math" panose="02040503050406030204" pitchFamily="18" charset="0"/>
                      </a:rPr>
                      <m:t>=</m:t>
                    </m:r>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nary>
                      <m:naryPr>
                        <m:chr m:val="∑"/>
                        <m:limLoc m:val="undOvr"/>
                        <m:grow m:val="on"/>
                        <m:ctrlPr>
                          <a:rPr lang="vi-VN" sz="2800" i="1" smtClean="0">
                            <a:solidFill>
                              <a:schemeClr val="tx1"/>
                            </a:solidFill>
                            <a:latin typeface="Cambria Math" panose="02040503050406030204" pitchFamily="18" charset="0"/>
                          </a:rPr>
                        </m:ctrlPr>
                      </m:naryPr>
                      <m:sub>
                        <m:r>
                          <a:rPr lang="vi-VN" sz="2800" i="1">
                            <a:solidFill>
                              <a:schemeClr val="tx1"/>
                            </a:solidFill>
                            <a:latin typeface="Cambria Math" panose="02040503050406030204" pitchFamily="18" charset="0"/>
                          </a:rPr>
                          <m:t>𝑘</m:t>
                        </m:r>
                        <m:r>
                          <a:rPr lang="vi-VN" sz="2800" i="1">
                            <a:solidFill>
                              <a:schemeClr val="tx1"/>
                            </a:solidFill>
                            <a:latin typeface="Cambria Math" panose="02040503050406030204" pitchFamily="18" charset="0"/>
                          </a:rPr>
                          <m:t>=1</m:t>
                        </m:r>
                      </m:sub>
                      <m:sup>
                        <m:r>
                          <a:rPr lang="vi-VN" sz="2800" i="1">
                            <a:solidFill>
                              <a:schemeClr val="tx1"/>
                            </a:solidFill>
                            <a:latin typeface="Cambria Math" panose="02040503050406030204" pitchFamily="18" charset="0"/>
                          </a:rPr>
                          <m:t>2</m:t>
                        </m:r>
                      </m:sup>
                      <m:e>
                        <m:r>
                          <a:rPr lang="vi-VN" sz="2800" b="0" i="1" smtClean="0">
                            <a:solidFill>
                              <a:schemeClr val="tx1"/>
                            </a:solidFill>
                            <a:latin typeface="Cambria Math" panose="02040503050406030204" pitchFamily="18" charset="0"/>
                          </a:rPr>
                          <m:t> </m:t>
                        </m:r>
                      </m:e>
                    </m:nary>
                    <m:r>
                      <a:rPr lang="vi-VN" sz="2800" i="1">
                        <a:solidFill>
                          <a:schemeClr val="tx1"/>
                        </a:solidFill>
                        <a:latin typeface="Cambria Math" panose="02040503050406030204" pitchFamily="18" charset="0"/>
                      </a:rPr>
                      <m:t> </m:t>
                    </m:r>
                    <m:nary>
                      <m:naryPr>
                        <m:chr m:val="∑"/>
                        <m:limLoc m:val="undOvr"/>
                        <m:grow m:val="on"/>
                        <m:supHide m:val="on"/>
                        <m:ctrlPr>
                          <a:rPr lang="vi-VN" sz="2800" i="1">
                            <a:solidFill>
                              <a:schemeClr val="tx1"/>
                            </a:solidFill>
                            <a:latin typeface="Cambria Math" panose="02040503050406030204" pitchFamily="18" charset="0"/>
                          </a:rPr>
                        </m:ctrlPr>
                      </m:naryPr>
                      <m:sub>
                        <m:r>
                          <a:rPr lang="vi-VN" sz="2800" i="1">
                            <a:solidFill>
                              <a:schemeClr val="tx1"/>
                            </a:solidFill>
                            <a:latin typeface="Cambria Math" panose="02040503050406030204" pitchFamily="18" charset="0"/>
                          </a:rPr>
                          <m:t>𝑛</m:t>
                        </m:r>
                        <m:r>
                          <a:rPr lang="vi-VN" sz="2800" i="1">
                            <a:solidFill>
                              <a:schemeClr val="tx1"/>
                            </a:solidFill>
                            <a:latin typeface="Cambria Math" panose="02040503050406030204" pitchFamily="18" charset="0"/>
                          </a:rPr>
                          <m:t>𝜖</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𝑐</m:t>
                            </m:r>
                          </m:e>
                          <m:sub>
                            <m:r>
                              <a:rPr lang="vi-VN" sz="2800" i="1">
                                <a:solidFill>
                                  <a:schemeClr val="tx1"/>
                                </a:solidFill>
                                <a:latin typeface="Cambria Math" panose="02040503050406030204" pitchFamily="18" charset="0"/>
                              </a:rPr>
                              <m:t>𝑘</m:t>
                            </m:r>
                          </m:sub>
                        </m:sSub>
                        <m:r>
                          <a:rPr lang="vi-VN" sz="2800" b="0" i="1" smtClean="0">
                            <a:solidFill>
                              <a:schemeClr val="tx1"/>
                            </a:solidFill>
                            <a:latin typeface="Cambria Math" panose="02040503050406030204" pitchFamily="18" charset="0"/>
                          </a:rPr>
                          <m:t> </m:t>
                        </m:r>
                      </m:sub>
                      <m:sup/>
                      <m:e>
                        <m:r>
                          <a:rPr lang="vi-VN" sz="2800" b="0" i="1" smtClean="0">
                            <a:solidFill>
                              <a:schemeClr val="tx1"/>
                            </a:solidFill>
                            <a:latin typeface="Cambria Math" panose="02040503050406030204" pitchFamily="18" charset="0"/>
                          </a:rPr>
                          <m:t> </m:t>
                        </m:r>
                      </m:e>
                    </m:nary>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𝑥</m:t>
                            </m:r>
                          </m:e>
                          <m:sub>
                            <m:r>
                              <a:rPr lang="vi-VN" sz="2800" i="1">
                                <a:solidFill>
                                  <a:schemeClr val="tx1"/>
                                </a:solidFill>
                                <a:latin typeface="Cambria Math" panose="02040503050406030204" pitchFamily="18" charset="0"/>
                              </a:rPr>
                              <m:t>𝑛</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𝑘</m:t>
                            </m:r>
                          </m:sub>
                        </m:sSub>
                      </m:e>
                    </m:d>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𝑥</m:t>
                                </m:r>
                              </m:e>
                              <m:sub>
                                <m:r>
                                  <a:rPr lang="vi-VN" sz="2800" i="1">
                                    <a:solidFill>
                                      <a:schemeClr val="tx1"/>
                                    </a:solidFill>
                                    <a:latin typeface="Cambria Math" panose="02040503050406030204" pitchFamily="18" charset="0"/>
                                  </a:rPr>
                                  <m:t>𝑛</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𝑘</m:t>
                                </m:r>
                              </m:sub>
                            </m:sSub>
                          </m:e>
                        </m:d>
                      </m:e>
                      <m:sup>
                        <m:r>
                          <a:rPr lang="vi-VN" sz="2800" i="1">
                            <a:solidFill>
                              <a:schemeClr val="tx1"/>
                            </a:solidFill>
                            <a:latin typeface="Cambria Math" panose="02040503050406030204" pitchFamily="18" charset="0"/>
                          </a:rPr>
                          <m:t>𝑇</m:t>
                        </m:r>
                      </m:sup>
                    </m:sSup>
                    <m:r>
                      <a:rPr lang="vi-VN" sz="2800" i="1">
                        <a:solidFill>
                          <a:schemeClr val="tx1"/>
                        </a:solidFill>
                        <a:latin typeface="Cambria Math" panose="02040503050406030204" pitchFamily="18" charset="0"/>
                      </a:rPr>
                      <m:t>𝑊</m:t>
                    </m:r>
                    <m:r>
                      <a:rPr lang="vi-VN" sz="2800" i="1">
                        <a:solidFill>
                          <a:schemeClr val="tx1"/>
                        </a:solidFill>
                        <a:latin typeface="Cambria Math" panose="02040503050406030204" pitchFamily="18" charset="0"/>
                      </a:rPr>
                      <m:t>=</m:t>
                    </m:r>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𝑊</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𝑊</m:t>
                        </m:r>
                      </m:sub>
                    </m:sSub>
                    <m:r>
                      <a:rPr lang="vi-VN" sz="2800" i="1">
                        <a:solidFill>
                          <a:schemeClr val="tx1"/>
                        </a:solidFill>
                        <a:latin typeface="Cambria Math" panose="02040503050406030204" pitchFamily="18" charset="0"/>
                      </a:rPr>
                      <m:t>𝑊</m:t>
                    </m:r>
                  </m:oMath>
                </a14:m>
                <a:endParaRPr lang="vi-VN" sz="2800" dirty="0">
                  <a:solidFill>
                    <a:schemeClr val="tx1"/>
                  </a:solidFill>
                </a:endParaRPr>
              </a:p>
              <a:p>
                <a:r>
                  <a:rPr lang="vi-VN" sz="2400" dirty="0">
                    <a:solidFill>
                      <a:srgbClr val="000000"/>
                    </a:solidFill>
                  </a:rPr>
                  <a:t>Bài toán tối ưu cho LDA : </a:t>
                </a:r>
              </a:p>
              <a:p>
                <a:r>
                  <a:rPr lang="vi-VN" sz="2400" dirty="0">
                    <a:solidFill>
                      <a:srgbClr val="000000"/>
                    </a:solidFill>
                  </a:rPr>
                  <a:t>	w = argmax(w)</a:t>
                </a:r>
                <a:r>
                  <a:rPr lang="vi-VN" sz="2400" dirty="0">
                    <a:solidFill>
                      <a:schemeClr val="tx1"/>
                    </a:solidFill>
                  </a:rPr>
                  <a:t> </a:t>
                </a:r>
                <a14:m>
                  <m:oMath xmlns:m="http://schemas.openxmlformats.org/officeDocument/2006/math">
                    <m:f>
                      <m:fPr>
                        <m:ctrlPr>
                          <a:rPr lang="vi-VN" sz="2400" i="1">
                            <a:solidFill>
                              <a:schemeClr val="tx1"/>
                            </a:solidFill>
                            <a:latin typeface="Cambria Math" panose="02040503050406030204" pitchFamily="18" charset="0"/>
                          </a:rPr>
                        </m:ctrlPr>
                      </m:fPr>
                      <m:num>
                        <m:sSup>
                          <m:sSupPr>
                            <m:ctrlPr>
                              <a:rPr lang="vi-VN" sz="2400" i="1">
                                <a:solidFill>
                                  <a:schemeClr val="tx1"/>
                                </a:solidFill>
                                <a:latin typeface="Cambria Math" panose="02040503050406030204" pitchFamily="18" charset="0"/>
                              </a:rPr>
                            </m:ctrlPr>
                          </m:sSupPr>
                          <m:e>
                            <m:r>
                              <a:rPr lang="vi-VN" sz="2400" b="0" i="1" smtClean="0">
                                <a:solidFill>
                                  <a:schemeClr val="tx1"/>
                                </a:solidFill>
                                <a:latin typeface="Cambria Math" panose="02040503050406030204" pitchFamily="18" charset="0"/>
                              </a:rPr>
                              <m:t>𝑊</m:t>
                            </m:r>
                          </m:e>
                          <m:sup>
                            <m:r>
                              <a:rPr lang="vi-VN" sz="2400" i="1">
                                <a:solidFill>
                                  <a:schemeClr val="tx1"/>
                                </a:solidFill>
                                <a:latin typeface="Cambria Math" panose="02040503050406030204" pitchFamily="18" charset="0"/>
                              </a:rPr>
                              <m:t>𝑇</m:t>
                            </m:r>
                          </m:sup>
                        </m:sSup>
                        <m:sSub>
                          <m:sSubPr>
                            <m:ctrlPr>
                              <a:rPr lang="vi-VN" sz="2400" i="1">
                                <a:solidFill>
                                  <a:schemeClr val="tx1"/>
                                </a:solidFill>
                                <a:latin typeface="Cambria Math" panose="02040503050406030204" pitchFamily="18" charset="0"/>
                              </a:rPr>
                            </m:ctrlPr>
                          </m:sSubPr>
                          <m:e>
                            <m:r>
                              <a:rPr lang="vi-VN" sz="2400" b="0" i="1" smtClean="0">
                                <a:solidFill>
                                  <a:schemeClr val="tx1"/>
                                </a:solidFill>
                                <a:latin typeface="Cambria Math" panose="02040503050406030204" pitchFamily="18" charset="0"/>
                              </a:rPr>
                              <m:t>𝑆</m:t>
                            </m:r>
                          </m:e>
                          <m:sub>
                            <m:r>
                              <a:rPr lang="vi-VN" sz="2400" i="1">
                                <a:solidFill>
                                  <a:schemeClr val="tx1"/>
                                </a:solidFill>
                                <a:latin typeface="Cambria Math" panose="02040503050406030204" pitchFamily="18" charset="0"/>
                              </a:rPr>
                              <m:t>𝐵</m:t>
                            </m:r>
                          </m:sub>
                        </m:sSub>
                        <m:r>
                          <a:rPr lang="vi-VN" sz="2400" b="0" i="1" smtClean="0">
                            <a:solidFill>
                              <a:schemeClr val="tx1"/>
                            </a:solidFill>
                            <a:latin typeface="Cambria Math" panose="02040503050406030204" pitchFamily="18" charset="0"/>
                          </a:rPr>
                          <m:t>𝑊</m:t>
                        </m:r>
                      </m:num>
                      <m:den>
                        <m:sSup>
                          <m:sSupPr>
                            <m:ctrlPr>
                              <a:rPr lang="vi-VN" sz="2400" i="1">
                                <a:solidFill>
                                  <a:schemeClr val="tx1"/>
                                </a:solidFill>
                                <a:latin typeface="Cambria Math" panose="02040503050406030204" pitchFamily="18" charset="0"/>
                              </a:rPr>
                            </m:ctrlPr>
                          </m:sSupPr>
                          <m:e>
                            <m:r>
                              <a:rPr lang="vi-VN" sz="2400" i="1">
                                <a:solidFill>
                                  <a:schemeClr val="tx1"/>
                                </a:solidFill>
                                <a:latin typeface="Cambria Math" panose="02040503050406030204" pitchFamily="18" charset="0"/>
                              </a:rPr>
                              <m:t>𝑊</m:t>
                            </m:r>
                          </m:e>
                          <m:sup>
                            <m:r>
                              <a:rPr lang="vi-VN" sz="2400" i="1">
                                <a:solidFill>
                                  <a:schemeClr val="tx1"/>
                                </a:solidFill>
                                <a:latin typeface="Cambria Math" panose="02040503050406030204" pitchFamily="18" charset="0"/>
                              </a:rPr>
                              <m:t>𝑇</m:t>
                            </m:r>
                          </m:sup>
                        </m:sSup>
                        <m:sSub>
                          <m:sSubPr>
                            <m:ctrlPr>
                              <a:rPr lang="vi-VN" sz="2400" i="1">
                                <a:solidFill>
                                  <a:schemeClr val="tx1"/>
                                </a:solidFill>
                                <a:latin typeface="Cambria Math" panose="02040503050406030204" pitchFamily="18" charset="0"/>
                              </a:rPr>
                            </m:ctrlPr>
                          </m:sSubPr>
                          <m:e>
                            <m:r>
                              <a:rPr lang="vi-VN" sz="2400" i="1">
                                <a:solidFill>
                                  <a:schemeClr val="tx1"/>
                                </a:solidFill>
                                <a:latin typeface="Cambria Math" panose="02040503050406030204" pitchFamily="18" charset="0"/>
                              </a:rPr>
                              <m:t>𝑆</m:t>
                            </m:r>
                          </m:e>
                          <m:sub>
                            <m:r>
                              <a:rPr lang="vi-VN" sz="2400" i="1">
                                <a:solidFill>
                                  <a:schemeClr val="tx1"/>
                                </a:solidFill>
                                <a:latin typeface="Cambria Math" panose="02040503050406030204" pitchFamily="18" charset="0"/>
                              </a:rPr>
                              <m:t>𝑊</m:t>
                            </m:r>
                          </m:sub>
                        </m:sSub>
                        <m:r>
                          <a:rPr lang="vi-VN" sz="2400" i="1">
                            <a:solidFill>
                              <a:schemeClr val="tx1"/>
                            </a:solidFill>
                            <a:latin typeface="Cambria Math" panose="02040503050406030204" pitchFamily="18" charset="0"/>
                          </a:rPr>
                          <m:t>𝑊</m:t>
                        </m:r>
                      </m:den>
                    </m:f>
                  </m:oMath>
                </a14:m>
                <a:endParaRPr lang="vi-VN" sz="2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51012" y="1136745"/>
                <a:ext cx="11707907" cy="5510390"/>
              </a:xfrm>
              <a:prstGeom prst="rect">
                <a:avLst/>
              </a:prstGeom>
              <a:blipFill>
                <a:blip r:embed="rId3"/>
                <a:stretch>
                  <a:fillRect l="-623" r="-623"/>
                </a:stretch>
              </a:blipFill>
              <a:ln w="38100">
                <a:solidFill>
                  <a:srgbClr val="DA5C45"/>
                </a:solidFill>
              </a:ln>
            </p:spPr>
            <p:txBody>
              <a:bodyPr/>
              <a:lstStyle/>
              <a:p>
                <a:r>
                  <a:rPr lang="vi-VN">
                    <a:noFill/>
                  </a:rPr>
                  <a:t> </a:t>
                </a:r>
              </a:p>
            </p:txBody>
          </p:sp>
        </mc:Fallback>
      </mc:AlternateContent>
      <p:pic>
        <p:nvPicPr>
          <p:cNvPr id="9" name="Picture 8" descr="A picture containing clipart&#10;&#10;Description automatically generated"/>
          <p:cNvPicPr>
            <a:picLocks noChangeAspect="1"/>
          </p:cNvPicPr>
          <p:nvPr/>
        </p:nvPicPr>
        <p:blipFill>
          <a:blip r:embed="rId4">
            <a:extLst>
              <a:ext uri="{BEBA8EAE-BF5A-486C-A8C5-ECC9F3942E4B}">
                <a14:imgProps xmlns:a14="http://schemas.microsoft.com/office/drawing/2010/main">
                  <a14:imgLayer r:embed="rId5">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8013321" y="5721255"/>
            <a:ext cx="3072052" cy="1601344"/>
          </a:xfrm>
          <a:prstGeom prst="rect">
            <a:avLst/>
          </a:prstGeom>
        </p:spPr>
      </p:pic>
      <p:sp>
        <p:nvSpPr>
          <p:cNvPr id="2" name="Slide Number Placeholder 1"/>
          <p:cNvSpPr>
            <a:spLocks noGrp="1"/>
          </p:cNvSpPr>
          <p:nvPr>
            <p:ph type="sldNum" sz="quarter" idx="12"/>
          </p:nvPr>
        </p:nvSpPr>
        <p:spPr>
          <a:xfrm>
            <a:off x="8635855" y="6156802"/>
            <a:ext cx="2743200" cy="365125"/>
          </a:xfrm>
        </p:spPr>
        <p:txBody>
          <a:bodyPr/>
          <a:lstStyle/>
          <a:p>
            <a:fld id="{149A78A4-89FC-44D0-BC56-BE4D261A002F}" type="slidenum">
              <a:rPr lang="vi-VN" smtClean="0"/>
              <a:t>7</a:t>
            </a:fld>
            <a:endParaRPr lang="vi-V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792480" y="224118"/>
            <a:ext cx="10561320" cy="769441"/>
          </a:xfrm>
          <a:prstGeom prst="rect">
            <a:avLst/>
          </a:prstGeom>
          <a:noFill/>
        </p:spPr>
        <p:txBody>
          <a:bodyPr wrap="square" rtlCol="0">
            <a:spAutoFit/>
          </a:bodyPr>
          <a:lstStyle/>
          <a:p>
            <a:pPr algn="ctr"/>
            <a:r>
              <a:rPr lang="vi-VN" sz="4400" b="1" dirty="0">
                <a:ln w="12700">
                  <a:solidFill>
                    <a:schemeClr val="tx1"/>
                  </a:solidFill>
                </a:ln>
                <a:solidFill>
                  <a:srgbClr val="EFEEDE"/>
                </a:solidFill>
                <a:latin typeface="iCiel Cadena" panose="02000503000000020004" pitchFamily="50" charset="0"/>
              </a:rPr>
              <a:t>Nghiệm của bài toán tối ưu</a:t>
            </a:r>
          </a:p>
        </p:txBody>
      </p:sp>
      <mc:AlternateContent xmlns:mc="http://schemas.openxmlformats.org/markup-compatibility/2006" xmlns:a14="http://schemas.microsoft.com/office/drawing/2010/main">
        <mc:Choice Requires="a14">
          <p:sp>
            <p:nvSpPr>
              <p:cNvPr id="8" name="Rectangle 7"/>
              <p:cNvSpPr/>
              <p:nvPr/>
            </p:nvSpPr>
            <p:spPr>
              <a:xfrm>
                <a:off x="27416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chemeClr val="tx1"/>
                    </a:solidFill>
                  </a:rPr>
                  <a:t>Nghiệm w sẽ là nghiệm của phương trình đạo hàm hàm mục tiêu bằng 0.</a:t>
                </a:r>
              </a:p>
              <a:p>
                <a:pPr algn="just"/>
                <a14:m>
                  <m:oMath xmlns:m="http://schemas.openxmlformats.org/officeDocument/2006/math">
                    <m:sSub>
                      <m:sSubPr>
                        <m:ctrlPr>
                          <a:rPr lang="vi-VN" sz="2800" i="1" smtClean="0">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m:t>
                        </m:r>
                      </m:e>
                      <m:sub>
                        <m:r>
                          <a:rPr lang="vi-VN" sz="2800" i="1">
                            <a:solidFill>
                              <a:schemeClr val="tx1"/>
                            </a:solidFill>
                            <a:latin typeface="Cambria Math" panose="02040503050406030204" pitchFamily="18" charset="0"/>
                          </a:rPr>
                          <m:t>𝑤</m:t>
                        </m:r>
                      </m:sub>
                    </m:sSub>
                    <m:r>
                      <a:rPr lang="vi-VN" sz="2800" b="0" i="1" smtClean="0">
                        <a:solidFill>
                          <a:schemeClr val="tx1"/>
                        </a:solidFill>
                        <a:latin typeface="Cambria Math" panose="02040503050406030204" pitchFamily="18" charset="0"/>
                      </a:rPr>
                      <m:t>𝐽</m:t>
                    </m:r>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𝑤</m:t>
                        </m:r>
                      </m:e>
                    </m:d>
                    <m:r>
                      <a:rPr lang="vi-VN" sz="2800" i="1">
                        <a:solidFill>
                          <a:schemeClr val="tx1"/>
                        </a:solidFill>
                        <a:latin typeface="Cambria Math" panose="02040503050406030204" pitchFamily="18" charset="0"/>
                      </a:rPr>
                      <m:t>=</m:t>
                    </m:r>
                    <m:f>
                      <m:fPr>
                        <m:ctrlPr>
                          <a:rPr lang="vi-VN" sz="2800" i="1">
                            <a:solidFill>
                              <a:schemeClr val="tx1"/>
                            </a:solidFill>
                            <a:latin typeface="Cambria Math" panose="02040503050406030204" pitchFamily="18" charset="0"/>
                          </a:rPr>
                        </m:ctrlPr>
                      </m:fPr>
                      <m:num>
                        <m:r>
                          <a:rPr lang="vi-VN" sz="2800" i="1">
                            <a:solidFill>
                              <a:schemeClr val="tx1"/>
                            </a:solidFill>
                            <a:latin typeface="Cambria Math" panose="02040503050406030204" pitchFamily="18" charset="0"/>
                          </a:rPr>
                          <m:t>1</m:t>
                        </m:r>
                      </m:num>
                      <m:den>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smtClean="0">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Sub>
                                <m:r>
                                  <a:rPr lang="vi-VN" sz="2800" i="1">
                                    <a:solidFill>
                                      <a:schemeClr val="tx1"/>
                                    </a:solidFill>
                                    <a:latin typeface="Cambria Math" panose="02040503050406030204" pitchFamily="18" charset="0"/>
                                  </a:rPr>
                                  <m:t>𝑤</m:t>
                                </m:r>
                              </m:e>
                            </m:d>
                          </m:e>
                          <m:sup>
                            <m:r>
                              <a:rPr lang="vi-VN" sz="2800" i="1">
                                <a:solidFill>
                                  <a:schemeClr val="tx1"/>
                                </a:solidFill>
                                <a:latin typeface="Cambria Math" panose="02040503050406030204" pitchFamily="18" charset="0"/>
                              </a:rPr>
                              <m:t>2</m:t>
                            </m:r>
                          </m:sup>
                        </m:sSup>
                      </m:den>
                    </m:f>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2</m:t>
                        </m:r>
                        <m:sSub>
                          <m:sSubPr>
                            <m:ctrlPr>
                              <a:rPr lang="vi-VN" sz="2800" i="1">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d>
                          <m:dPr>
                            <m:ctrlPr>
                              <a:rPr lang="vi-VN" sz="2800" i="1">
                                <a:solidFill>
                                  <a:schemeClr val="tx1"/>
                                </a:solidFill>
                                <a:latin typeface="Cambria Math" panose="02040503050406030204" pitchFamily="18" charset="0"/>
                              </a:rPr>
                            </m:ctrlPr>
                          </m:dPr>
                          <m:e>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Sub>
                            <m:r>
                              <a:rPr lang="vi-VN" sz="2800" i="1">
                                <a:solidFill>
                                  <a:schemeClr val="tx1"/>
                                </a:solidFill>
                                <a:latin typeface="Cambria Math" panose="02040503050406030204" pitchFamily="18" charset="0"/>
                              </a:rPr>
                              <m:t>𝑤</m:t>
                            </m:r>
                          </m:e>
                        </m:d>
                        <m:r>
                          <a:rPr lang="vi-VN" sz="2800" i="1">
                            <a:solidFill>
                              <a:schemeClr val="tx1"/>
                            </a:solidFill>
                            <a:latin typeface="Cambria Math" panose="02040503050406030204" pitchFamily="18" charset="0"/>
                          </a:rPr>
                          <m:t>−2</m:t>
                        </m:r>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b="0" i="1" smtClean="0">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Sub>
                        <m:r>
                          <a:rPr lang="vi-VN" sz="2800" i="1">
                            <a:solidFill>
                              <a:schemeClr val="tx1"/>
                            </a:solidFill>
                            <a:latin typeface="Cambria Math" panose="02040503050406030204" pitchFamily="18" charset="0"/>
                          </a:rPr>
                          <m:t>𝑤</m:t>
                        </m:r>
                      </m:e>
                    </m:d>
                  </m:oMath>
                </a14:m>
                <a:r>
                  <a:rPr lang="vi-VN" sz="2800" dirty="0">
                    <a:solidFill>
                      <a:schemeClr val="tx1"/>
                    </a:solidFill>
                  </a:rPr>
                  <a:t> =0</a:t>
                </a:r>
                <a:endParaRPr lang="vi-VN" sz="2800" dirty="0">
                  <a:solidFill>
                    <a:schemeClr val="tx1"/>
                  </a:solidFill>
                  <a:sym typeface="Wingdings" panose="05000000000000000000" pitchFamily="2" charset="2"/>
                </a:endParaRPr>
              </a:p>
              <a:p>
                <a:pPr marL="285750" indent="-285750" algn="just">
                  <a:buFont typeface="Wingdings" panose="05000000000000000000" pitchFamily="2" charset="2"/>
                  <a:buChar char="ó"/>
                </a:pPr>
                <a14:m>
                  <m:oMath xmlns:m="http://schemas.openxmlformats.org/officeDocument/2006/math">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oMath>
                </a14:m>
                <a:r>
                  <a:rPr lang="vi-VN" sz="2800" dirty="0">
                    <a:solidFill>
                      <a:schemeClr val="tx1"/>
                    </a:solidFill>
                  </a:rPr>
                  <a:t> = </a:t>
                </a:r>
                <a14:m>
                  <m:oMath xmlns:m="http://schemas.openxmlformats.org/officeDocument/2006/math">
                    <m:f>
                      <m:fPr>
                        <m:ctrlPr>
                          <a:rPr lang="vi-VN" sz="2800" i="1">
                            <a:solidFill>
                              <a:schemeClr val="tx1"/>
                            </a:solidFill>
                            <a:latin typeface="Cambria Math" panose="02040503050406030204" pitchFamily="18" charset="0"/>
                          </a:rPr>
                        </m:ctrlPr>
                      </m:fPr>
                      <m:num>
                        <m:d>
                          <m:dPr>
                            <m:ctrlPr>
                              <a:rPr lang="vi-VN" sz="2800" i="1">
                                <a:solidFill>
                                  <a:schemeClr val="tx1"/>
                                </a:solidFill>
                                <a:latin typeface="Cambria Math" panose="02040503050406030204" pitchFamily="18" charset="0"/>
                              </a:rPr>
                            </m:ctrlPr>
                          </m:dPr>
                          <m:e>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b="0" i="1" smtClean="0">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e>
                        </m:d>
                      </m:num>
                      <m:den>
                        <m:d>
                          <m:dPr>
                            <m:ctrlPr>
                              <a:rPr lang="vi-VN" sz="2800" i="1">
                                <a:solidFill>
                                  <a:schemeClr val="tx1"/>
                                </a:solidFill>
                                <a:latin typeface="Cambria Math" panose="02040503050406030204" pitchFamily="18" charset="0"/>
                              </a:rPr>
                            </m:ctrlPr>
                          </m:dPr>
                          <m:e>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𝑤</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Sub>
                            <m:r>
                              <a:rPr lang="vi-VN" sz="2800" i="1">
                                <a:solidFill>
                                  <a:schemeClr val="tx1"/>
                                </a:solidFill>
                                <a:latin typeface="Cambria Math" panose="02040503050406030204" pitchFamily="18" charset="0"/>
                              </a:rPr>
                              <m:t>𝑤</m:t>
                            </m:r>
                          </m:e>
                        </m:d>
                      </m:den>
                    </m:f>
                  </m:oMath>
                </a14:m>
                <a:r>
                  <a:rPr lang="vi-VN" sz="2800" dirty="0">
                    <a:solidFill>
                      <a:schemeClr val="tx1"/>
                    </a:solidFill>
                  </a:rPr>
                  <a:t> </a:t>
                </a:r>
                <a14:m>
                  <m:oMath xmlns:m="http://schemas.openxmlformats.org/officeDocument/2006/math">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Sub>
                        <m:r>
                          <a:rPr lang="vi-VN" sz="2800" i="1">
                            <a:solidFill>
                              <a:schemeClr val="tx1"/>
                            </a:solidFill>
                            <a:latin typeface="Cambria Math" panose="02040503050406030204" pitchFamily="18" charset="0"/>
                          </a:rPr>
                          <m:t>𝑤</m:t>
                        </m:r>
                      </m:e>
                    </m:d>
                  </m:oMath>
                </a14:m>
                <a:r>
                  <a:rPr lang="vi-VN" sz="2800" i="1" dirty="0">
                    <a:solidFill>
                      <a:schemeClr val="tx1"/>
                    </a:solidFill>
                  </a:rPr>
                  <a:t> 	</a:t>
                </a:r>
                <a:r>
                  <a:rPr lang="vi-VN" sz="2800" i="1" dirty="0">
                    <a:solidFill>
                      <a:schemeClr val="tx1"/>
                    </a:solidFill>
                    <a:sym typeface="Wingdings" panose="05000000000000000000" pitchFamily="2" charset="2"/>
                  </a:rPr>
                  <a:t>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rPr>
                  <a:t> </a:t>
                </a:r>
                <a14:m>
                  <m:oMath xmlns:m="http://schemas.openxmlformats.org/officeDocument/2006/math">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oMath>
                </a14:m>
                <a:r>
                  <a:rPr lang="vi-VN" sz="2800" dirty="0">
                    <a:solidFill>
                      <a:schemeClr val="tx1"/>
                    </a:solidFill>
                  </a:rPr>
                  <a:t>= </a:t>
                </a:r>
                <a14:m>
                  <m:oMath xmlns:m="http://schemas.openxmlformats.org/officeDocument/2006/math">
                    <m:r>
                      <a:rPr lang="vi-VN" sz="2800" i="1">
                        <a:solidFill>
                          <a:schemeClr val="tx1"/>
                        </a:solidFill>
                        <a:latin typeface="Cambria Math" panose="02040503050406030204" pitchFamily="18" charset="0"/>
                      </a:rPr>
                      <m:t>𝐽</m:t>
                    </m:r>
                  </m:oMath>
                </a14:m>
                <a:r>
                  <a:rPr lang="vi-VN" sz="2800" dirty="0">
                    <a:solidFill>
                      <a:schemeClr val="tx1"/>
                    </a:solidFill>
                  </a:rPr>
                  <a:t>(w)w</a:t>
                </a:r>
                <a:endParaRPr lang="vi-VN" sz="2800" i="1" dirty="0">
                  <a:solidFill>
                    <a:schemeClr val="tx1"/>
                  </a:solidFill>
                </a:endParaRPr>
              </a:p>
              <a:p>
                <a:pPr algn="just"/>
                <a:r>
                  <a:rPr lang="vi-VN" sz="2800" dirty="0">
                    <a:solidFill>
                      <a:schemeClr val="tx1"/>
                    </a:solidFill>
                  </a:rPr>
                  <a:t>Vì J(w) là một số vô hướng =&gt; w phải là vector riêng của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oMath>
                </a14:m>
                <a:r>
                  <a:rPr lang="vi-VN" sz="2800" dirty="0">
                    <a:solidFill>
                      <a:schemeClr val="tx1"/>
                    </a:solidFill>
                  </a:rPr>
                  <a:t> ứng với một trị riêng nào đó.</a:t>
                </a:r>
              </a:p>
              <a:p>
                <a:pPr algn="just"/>
                <a:r>
                  <a:rPr lang="vi-VN" sz="2800" dirty="0">
                    <a:solidFill>
                      <a:schemeClr val="tx1"/>
                    </a:solidFill>
                    <a:cs typeface="Calibri" panose="020F0502020204030204" pitchFamily="34" charset="0"/>
                  </a:rPr>
                  <a:t>Vậy, để hàm mục tiêu là lớn nhất thì Jw chính là trị riêng lớn nhất của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cs typeface="Calibri" panose="020F0502020204030204" pitchFamily="34" charset="0"/>
                  </a:rPr>
                  <a:t> </a:t>
                </a:r>
                <a14:m>
                  <m:oMath xmlns:m="http://schemas.openxmlformats.org/officeDocument/2006/math">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oMath>
                </a14:m>
                <a:endParaRPr lang="vi-VN" sz="2800" dirty="0">
                  <a:solidFill>
                    <a:schemeClr val="tx1"/>
                  </a:solidFill>
                  <a:cs typeface="Calibri" panose="020F0502020204030204" pitchFamily="34" charset="0"/>
                </a:endParaRPr>
              </a:p>
              <a:p>
                <a:pPr algn="just"/>
                <a:endParaRPr lang="vi-VN" sz="2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74162" y="1136745"/>
                <a:ext cx="11707907" cy="5510390"/>
              </a:xfrm>
              <a:prstGeom prst="rect">
                <a:avLst/>
              </a:prstGeom>
              <a:blipFill>
                <a:blip r:embed="rId3"/>
                <a:stretch>
                  <a:fillRect l="-934" r="-830"/>
                </a:stretch>
              </a:blipFill>
              <a:ln w="38100">
                <a:solidFill>
                  <a:srgbClr val="DA5C45"/>
                </a:solidFill>
              </a:ln>
            </p:spPr>
            <p:txBody>
              <a:bodyPr/>
              <a:lstStyle/>
              <a:p>
                <a:r>
                  <a:rPr lang="vi-VN">
                    <a:noFill/>
                  </a:rPr>
                  <a:t> </a:t>
                </a:r>
              </a:p>
            </p:txBody>
          </p:sp>
        </mc:Fallback>
      </mc:AlternateContent>
      <p:pic>
        <p:nvPicPr>
          <p:cNvPr id="9" name="Picture 8" descr="A picture containing clipart&#10;&#10;Description automatically generated"/>
          <p:cNvPicPr>
            <a:picLocks noChangeAspect="1"/>
          </p:cNvPicPr>
          <p:nvPr/>
        </p:nvPicPr>
        <p:blipFill>
          <a:blip r:embed="rId4">
            <a:extLst>
              <a:ext uri="{BEBA8EAE-BF5A-486C-A8C5-ECC9F3942E4B}">
                <a14:imgProps xmlns:a14="http://schemas.microsoft.com/office/drawing/2010/main">
                  <a14:imgLayer r:embed="rId5">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8003022" y="5555678"/>
            <a:ext cx="3072052" cy="1601344"/>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8</a:t>
            </a:fld>
            <a:endParaRPr lang="vi-VN" dirty="0"/>
          </a:p>
        </p:txBody>
      </p:sp>
    </p:spTree>
    <p:extLst>
      <p:ext uri="{BB962C8B-B14F-4D97-AF65-F5344CB8AC3E}">
        <p14:creationId xmlns:p14="http://schemas.microsoft.com/office/powerpoint/2010/main" val="2904176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792480" y="224118"/>
            <a:ext cx="10561320" cy="769441"/>
          </a:xfrm>
          <a:prstGeom prst="rect">
            <a:avLst/>
          </a:prstGeom>
          <a:noFill/>
        </p:spPr>
        <p:txBody>
          <a:bodyPr wrap="square" rtlCol="0">
            <a:spAutoFit/>
          </a:bodyPr>
          <a:lstStyle/>
          <a:p>
            <a:pPr algn="ctr"/>
            <a:r>
              <a:rPr lang="vi-VN" sz="4400" b="1" dirty="0">
                <a:ln w="12700">
                  <a:solidFill>
                    <a:schemeClr val="tx1"/>
                  </a:solidFill>
                </a:ln>
                <a:solidFill>
                  <a:srgbClr val="EFEEDE"/>
                </a:solidFill>
                <a:latin typeface="iCiel Cadena" panose="02000503000000020004" pitchFamily="50" charset="0"/>
              </a:rPr>
              <a:t>Nghiệm của bài toán tối ưu</a:t>
            </a:r>
          </a:p>
        </p:txBody>
      </p:sp>
      <mc:AlternateContent xmlns:mc="http://schemas.openxmlformats.org/markup-compatibility/2006" xmlns:a14="http://schemas.microsoft.com/office/drawing/2010/main">
        <mc:Choice Requires="a14">
          <p:sp>
            <p:nvSpPr>
              <p:cNvPr id="8" name="Rectangle 7"/>
              <p:cNvSpPr/>
              <p:nvPr/>
            </p:nvSpPr>
            <p:spPr>
              <a:xfrm>
                <a:off x="233081" y="1123492"/>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a:solidFill>
                      <a:schemeClr val="tx1"/>
                    </a:solidFill>
                  </a:rPr>
                  <a:t>	</a:t>
                </a:r>
                <a:r>
                  <a:rPr lang="vi-VN" sz="2800" dirty="0">
                    <a:solidFill>
                      <a:schemeClr val="tx1"/>
                    </a:solidFill>
                  </a:rPr>
                  <a:t>Nếu w là nghiệm của argmax(w) </a:t>
                </a:r>
                <a14:m>
                  <m:oMath xmlns:m="http://schemas.openxmlformats.org/officeDocument/2006/math">
                    <m:f>
                      <m:fPr>
                        <m:ctrlPr>
                          <a:rPr lang="vi-VN" sz="2800" i="1">
                            <a:solidFill>
                              <a:schemeClr val="tx1"/>
                            </a:solidFill>
                            <a:latin typeface="Cambria Math" panose="02040503050406030204" pitchFamily="18" charset="0"/>
                          </a:rPr>
                        </m:ctrlPr>
                      </m:fPr>
                      <m:num>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𝑊</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r>
                          <a:rPr lang="vi-VN" sz="2800" i="1">
                            <a:solidFill>
                              <a:schemeClr val="tx1"/>
                            </a:solidFill>
                            <a:latin typeface="Cambria Math" panose="02040503050406030204" pitchFamily="18" charset="0"/>
                          </a:rPr>
                          <m:t>𝑤</m:t>
                        </m:r>
                      </m:num>
                      <m:den>
                        <m:sSup>
                          <m:sSupPr>
                            <m:ctrlPr>
                              <a:rPr lang="vi-VN" sz="2800" i="1">
                                <a:solidFill>
                                  <a:schemeClr val="tx1"/>
                                </a:solidFill>
                                <a:latin typeface="Cambria Math" panose="02040503050406030204" pitchFamily="18" charset="0"/>
                              </a:rPr>
                            </m:ctrlPr>
                          </m:sSupPr>
                          <m:e>
                            <m:r>
                              <a:rPr lang="vi-VN" sz="2800" i="1">
                                <a:solidFill>
                                  <a:schemeClr val="tx1"/>
                                </a:solidFill>
                                <a:latin typeface="Cambria Math" panose="02040503050406030204" pitchFamily="18" charset="0"/>
                              </a:rPr>
                              <m:t>𝑊</m:t>
                            </m:r>
                          </m:e>
                          <m:sup>
                            <m:r>
                              <a:rPr lang="vi-VN" sz="2800" i="1">
                                <a:solidFill>
                                  <a:schemeClr val="tx1"/>
                                </a:solidFill>
                                <a:latin typeface="Cambria Math" panose="02040503050406030204" pitchFamily="18" charset="0"/>
                              </a:rPr>
                              <m:t>𝑇</m:t>
                            </m:r>
                          </m:sup>
                        </m:sSup>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𝑊</m:t>
                            </m:r>
                          </m:sub>
                        </m:sSub>
                        <m:r>
                          <a:rPr lang="vi-VN" sz="2800" i="1">
                            <a:solidFill>
                              <a:schemeClr val="tx1"/>
                            </a:solidFill>
                            <a:latin typeface="Cambria Math" panose="02040503050406030204" pitchFamily="18" charset="0"/>
                          </a:rPr>
                          <m:t>𝑊</m:t>
                        </m:r>
                      </m:den>
                    </m:f>
                  </m:oMath>
                </a14:m>
                <a:r>
                  <a:rPr lang="vi-VN" sz="2800" dirty="0">
                    <a:solidFill>
                      <a:schemeClr val="tx1"/>
                    </a:solidFill>
                  </a:rPr>
                  <a:t> thì kw cũng là nghiệm với k </a:t>
                </a:r>
                <a14:m>
                  <m:oMath xmlns:m="http://schemas.openxmlformats.org/officeDocument/2006/math">
                    <m:r>
                      <a:rPr lang="vi-VN" sz="2800" i="1">
                        <a:solidFill>
                          <a:schemeClr val="tx1"/>
                        </a:solidFill>
                        <a:latin typeface="Cambria Math" panose="02040503050406030204" pitchFamily="18" charset="0"/>
                      </a:rPr>
                      <m:t>≠</m:t>
                    </m:r>
                    <m:r>
                      <a:rPr lang="vi-VN" sz="2800" b="0" i="0" smtClean="0">
                        <a:solidFill>
                          <a:schemeClr val="tx1"/>
                        </a:solidFill>
                        <a:latin typeface="Cambria Math" panose="02040503050406030204" pitchFamily="18" charset="0"/>
                      </a:rPr>
                      <m:t>0</m:t>
                    </m:r>
                  </m:oMath>
                </a14:m>
                <a:endParaRPr lang="vi-VN" sz="2800" b="0" dirty="0">
                  <a:solidFill>
                    <a:schemeClr val="tx1"/>
                  </a:solidFill>
                </a:endParaRPr>
              </a:p>
              <a:p>
                <a:pPr algn="just"/>
                <a:r>
                  <a:rPr lang="vi-VN" sz="2800" dirty="0">
                    <a:solidFill>
                      <a:schemeClr val="tx1"/>
                    </a:solidFill>
                  </a:rPr>
                  <a:t>Vậy ta có thể chọn w sao cho </a:t>
                </a:r>
                <a14:m>
                  <m:oMath xmlns:m="http://schemas.openxmlformats.org/officeDocument/2006/math">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𝑚</m:t>
                            </m:r>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e>
                      <m:sup>
                        <m:r>
                          <a:rPr lang="vi-VN" sz="2800" i="1">
                            <a:solidFill>
                              <a:schemeClr val="tx1"/>
                            </a:solidFill>
                            <a:latin typeface="Cambria Math" panose="02040503050406030204" pitchFamily="18" charset="0"/>
                          </a:rPr>
                          <m:t>𝑇</m:t>
                        </m:r>
                      </m:sup>
                    </m:sSup>
                    <m:r>
                      <a:rPr lang="vi-VN" sz="2800" i="1">
                        <a:solidFill>
                          <a:schemeClr val="tx1"/>
                        </a:solidFill>
                        <a:latin typeface="Cambria Math" panose="02040503050406030204" pitchFamily="18" charset="0"/>
                      </a:rPr>
                      <m:t>𝑤</m:t>
                    </m:r>
                  </m:oMath>
                </a14:m>
                <a:r>
                  <a:rPr lang="vi-VN" sz="2800" dirty="0">
                    <a:solidFill>
                      <a:schemeClr val="tx1"/>
                    </a:solidFill>
                  </a:rPr>
                  <a:t> =J(w) =L bằng trị riêng lớn nhất của </a:t>
                </a:r>
              </a:p>
              <a:p>
                <a:pPr algn="just"/>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cs typeface="Calibri" panose="020F0502020204030204" pitchFamily="34" charset="0"/>
                  </a:rPr>
                  <a:t> </a:t>
                </a:r>
                <a14:m>
                  <m:oMath xmlns:m="http://schemas.openxmlformats.org/officeDocument/2006/math">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𝐵</m:t>
                        </m:r>
                      </m:sub>
                    </m:sSub>
                  </m:oMath>
                </a14:m>
                <a:r>
                  <a:rPr lang="vi-VN" sz="2800" dirty="0">
                    <a:solidFill>
                      <a:schemeClr val="tx1"/>
                    </a:solidFill>
                  </a:rPr>
                  <a:t> </a:t>
                </a:r>
              </a:p>
              <a:p>
                <a:pPr algn="just"/>
                <a:r>
                  <a:rPr lang="vi-VN" sz="2800" dirty="0">
                    <a:solidFill>
                      <a:schemeClr val="tx1"/>
                    </a:solidFill>
                  </a:rPr>
                  <a:t>Khi đó:</a:t>
                </a:r>
              </a:p>
              <a:p>
                <a:pPr algn="just"/>
                <a:r>
                  <a:rPr lang="vi-VN" sz="2800" dirty="0">
                    <a:solidFill>
                      <a:schemeClr val="tx1"/>
                    </a:solidFill>
                  </a:rPr>
                  <a:t>	L(w)=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cs typeface="Calibri" panose="020F0502020204030204" pitchFamily="34" charset="0"/>
                  </a:rPr>
                  <a:t> </a:t>
                </a:r>
                <a14:m>
                  <m:oMath xmlns:m="http://schemas.openxmlformats.org/officeDocument/2006/math">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sSup>
                      <m:sSupPr>
                        <m:ctrlPr>
                          <a:rPr lang="vi-VN" sz="2800" i="1">
                            <a:solidFill>
                              <a:schemeClr val="tx1"/>
                            </a:solidFill>
                            <a:latin typeface="Cambria Math" panose="02040503050406030204" pitchFamily="18" charset="0"/>
                          </a:rPr>
                        </m:ctrlPr>
                      </m:sSupPr>
                      <m:e>
                        <m:d>
                          <m:dPr>
                            <m:ctrlPr>
                              <a:rPr lang="vi-VN" sz="2800" i="1">
                                <a:solidFill>
                                  <a:schemeClr val="tx1"/>
                                </a:solidFill>
                                <a:latin typeface="Cambria Math" panose="02040503050406030204" pitchFamily="18" charset="0"/>
                              </a:rPr>
                            </m:ctrlPr>
                          </m:dPr>
                          <m:e>
                            <m:r>
                              <a:rPr lang="vi-VN" sz="2800" i="1">
                                <a:solidFill>
                                  <a:schemeClr val="tx1"/>
                                </a:solidFill>
                                <a:latin typeface="Cambria Math" panose="02040503050406030204" pitchFamily="18" charset="0"/>
                              </a:rPr>
                              <m:t>𝑚</m:t>
                            </m:r>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e>
                      <m:sup>
                        <m:r>
                          <a:rPr lang="vi-VN" sz="2800" i="1">
                            <a:solidFill>
                              <a:schemeClr val="tx1"/>
                            </a:solidFill>
                            <a:latin typeface="Cambria Math" panose="02040503050406030204" pitchFamily="18" charset="0"/>
                          </a:rPr>
                          <m:t>𝑇</m:t>
                        </m:r>
                      </m:sup>
                    </m:sSup>
                    <m:r>
                      <a:rPr lang="vi-VN" sz="2800" i="1">
                        <a:solidFill>
                          <a:schemeClr val="tx1"/>
                        </a:solidFill>
                        <a:latin typeface="Cambria Math" panose="02040503050406030204" pitchFamily="18" charset="0"/>
                      </a:rPr>
                      <m:t>𝑤</m:t>
                    </m:r>
                  </m:oMath>
                </a14:m>
                <a:r>
                  <a:rPr lang="vi-VN" sz="2800" dirty="0">
                    <a:solidFill>
                      <a:schemeClr val="tx1"/>
                    </a:solidFill>
                  </a:rPr>
                  <a:t>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cs typeface="Calibri" panose="020F0502020204030204" pitchFamily="34" charset="0"/>
                  </a:rPr>
                  <a:t> </a:t>
                </a:r>
                <a14:m>
                  <m:oMath xmlns:m="http://schemas.openxmlformats.org/officeDocument/2006/math">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oMath>
                </a14:m>
                <a:r>
                  <a:rPr lang="vi-VN" sz="2800" dirty="0">
                    <a:solidFill>
                      <a:schemeClr val="tx1"/>
                    </a:solidFill>
                  </a:rPr>
                  <a:t>L</a:t>
                </a:r>
              </a:p>
              <a:p>
                <a:pPr algn="just"/>
                <a:r>
                  <a:rPr lang="vi-VN" sz="2800" dirty="0">
                    <a:solidFill>
                      <a:schemeClr val="tx1"/>
                    </a:solidFill>
                  </a:rPr>
                  <a:t>Điều này có nghĩa là ta có thể chọn: </a:t>
                </a:r>
              </a:p>
              <a:p>
                <a:pPr algn="just"/>
                <a:r>
                  <a:rPr lang="vi-VN" sz="2800" dirty="0">
                    <a:solidFill>
                      <a:schemeClr val="tx1"/>
                    </a:solidFill>
                  </a:rPr>
                  <a:t>	W= </a:t>
                </a:r>
                <a:r>
                  <a:rPr lang="el-GR" sz="2800" dirty="0">
                    <a:solidFill>
                      <a:schemeClr val="tx1"/>
                    </a:solidFill>
                  </a:rPr>
                  <a:t>α</a:t>
                </a:r>
                <a:r>
                  <a:rPr lang="vi-VN" sz="2800" dirty="0">
                    <a:solidFill>
                      <a:schemeClr val="tx1"/>
                    </a:solidFill>
                  </a:rPr>
                  <a:t> </a:t>
                </a:r>
                <a14:m>
                  <m:oMath xmlns:m="http://schemas.openxmlformats.org/officeDocument/2006/math">
                    <m:sSubSup>
                      <m:sSubSupPr>
                        <m:ctrlPr>
                          <a:rPr lang="vi-VN" sz="2800" i="1">
                            <a:solidFill>
                              <a:schemeClr val="tx1"/>
                            </a:solidFill>
                            <a:latin typeface="Cambria Math" panose="02040503050406030204" pitchFamily="18" charset="0"/>
                          </a:rPr>
                        </m:ctrlPr>
                      </m:sSubSupPr>
                      <m:e>
                        <m:r>
                          <a:rPr lang="vi-VN" sz="2800" i="1">
                            <a:solidFill>
                              <a:schemeClr val="tx1"/>
                            </a:solidFill>
                            <a:latin typeface="Cambria Math" panose="02040503050406030204" pitchFamily="18" charset="0"/>
                          </a:rPr>
                          <m:t>𝑆</m:t>
                        </m:r>
                      </m:e>
                      <m:sub>
                        <m:r>
                          <a:rPr lang="vi-VN" sz="2800" i="1">
                            <a:solidFill>
                              <a:schemeClr val="tx1"/>
                            </a:solidFill>
                            <a:latin typeface="Cambria Math" panose="02040503050406030204" pitchFamily="18" charset="0"/>
                          </a:rPr>
                          <m:t>𝑤</m:t>
                        </m:r>
                      </m:sub>
                      <m:sup>
                        <m:r>
                          <a:rPr lang="vi-VN" sz="2800" i="1">
                            <a:solidFill>
                              <a:schemeClr val="tx1"/>
                            </a:solidFill>
                            <a:latin typeface="Cambria Math" panose="02040503050406030204" pitchFamily="18" charset="0"/>
                          </a:rPr>
                          <m:t>−1</m:t>
                        </m:r>
                      </m:sup>
                    </m:sSubSup>
                  </m:oMath>
                </a14:m>
                <a:r>
                  <a:rPr lang="vi-VN" sz="2800" dirty="0">
                    <a:solidFill>
                      <a:schemeClr val="tx1"/>
                    </a:solidFill>
                    <a:cs typeface="Calibri" panose="020F0502020204030204" pitchFamily="34" charset="0"/>
                  </a:rPr>
                  <a:t> </a:t>
                </a:r>
                <a14:m>
                  <m:oMath xmlns:m="http://schemas.openxmlformats.org/officeDocument/2006/math">
                    <m:d>
                      <m:dPr>
                        <m:ctrlPr>
                          <a:rPr lang="vi-VN" sz="2800" i="1">
                            <a:solidFill>
                              <a:schemeClr val="tx1"/>
                            </a:solidFill>
                            <a:latin typeface="Cambria Math" panose="02040503050406030204" pitchFamily="18" charset="0"/>
                          </a:rPr>
                        </m:ctrlPr>
                      </m:dPr>
                      <m:e>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1</m:t>
                            </m:r>
                          </m:sub>
                        </m:sSub>
                        <m:r>
                          <a:rPr lang="vi-VN" sz="2800" i="1">
                            <a:solidFill>
                              <a:schemeClr val="tx1"/>
                            </a:solidFill>
                            <a:latin typeface="Cambria Math" panose="02040503050406030204" pitchFamily="18" charset="0"/>
                          </a:rPr>
                          <m:t>−</m:t>
                        </m:r>
                        <m:sSub>
                          <m:sSubPr>
                            <m:ctrlPr>
                              <a:rPr lang="vi-VN" sz="2800" i="1">
                                <a:solidFill>
                                  <a:schemeClr val="tx1"/>
                                </a:solidFill>
                                <a:latin typeface="Cambria Math" panose="02040503050406030204" pitchFamily="18" charset="0"/>
                              </a:rPr>
                            </m:ctrlPr>
                          </m:sSubPr>
                          <m:e>
                            <m:r>
                              <a:rPr lang="vi-VN" sz="2800" i="1">
                                <a:solidFill>
                                  <a:schemeClr val="tx1"/>
                                </a:solidFill>
                                <a:latin typeface="Cambria Math" panose="02040503050406030204" pitchFamily="18" charset="0"/>
                              </a:rPr>
                              <m:t>𝑚</m:t>
                            </m:r>
                          </m:e>
                          <m:sub>
                            <m:r>
                              <a:rPr lang="vi-VN" sz="2800" i="1">
                                <a:solidFill>
                                  <a:schemeClr val="tx1"/>
                                </a:solidFill>
                                <a:latin typeface="Cambria Math" panose="02040503050406030204" pitchFamily="18" charset="0"/>
                              </a:rPr>
                              <m:t>2</m:t>
                            </m:r>
                          </m:sub>
                        </m:sSub>
                      </m:e>
                    </m:d>
                  </m:oMath>
                </a14:m>
                <a:endParaRPr lang="vi-VN" sz="2800" dirty="0">
                  <a:solidFill>
                    <a:schemeClr val="tx1"/>
                  </a:solidFill>
                </a:endParaRPr>
              </a:p>
              <a:p>
                <a:pPr algn="just"/>
                <a:r>
                  <a:rPr lang="vi-VN" sz="2800" dirty="0">
                    <a:solidFill>
                      <a:schemeClr val="tx1"/>
                    </a:solidFill>
                  </a:rPr>
                  <a:t>Với </a:t>
                </a:r>
                <a:r>
                  <a:rPr lang="el-GR" sz="2800" dirty="0">
                    <a:solidFill>
                      <a:schemeClr val="tx1"/>
                    </a:solidFill>
                  </a:rPr>
                  <a:t>α</a:t>
                </a:r>
                <a:r>
                  <a:rPr lang="vi-VN" sz="2800" dirty="0">
                    <a:solidFill>
                      <a:schemeClr val="tx1"/>
                    </a:solidFill>
                  </a:rPr>
                  <a:t> </a:t>
                </a:r>
                <a14:m>
                  <m:oMath xmlns:m="http://schemas.openxmlformats.org/officeDocument/2006/math">
                    <m:r>
                      <a:rPr lang="vi-VN" sz="2800" i="1">
                        <a:solidFill>
                          <a:schemeClr val="tx1"/>
                        </a:solidFill>
                        <a:latin typeface="Cambria Math" panose="02040503050406030204" pitchFamily="18" charset="0"/>
                      </a:rPr>
                      <m:t>≠</m:t>
                    </m:r>
                  </m:oMath>
                </a14:m>
                <a:r>
                  <a:rPr lang="vi-VN" sz="2800" dirty="0">
                    <a:solidFill>
                      <a:schemeClr val="tx1"/>
                    </a:solidFill>
                  </a:rPr>
                  <a:t>0</a:t>
                </a:r>
              </a:p>
              <a:p>
                <a:pPr algn="just"/>
                <a:endParaRPr lang="vi-VN" sz="2400" dirty="0">
                  <a:solidFill>
                    <a:schemeClr val="tx1"/>
                  </a:solidFill>
                </a:endParaRPr>
              </a:p>
              <a:p>
                <a:pPr algn="just"/>
                <a:endParaRPr lang="vi-VN" sz="2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33081" y="1123492"/>
                <a:ext cx="11707907" cy="5510390"/>
              </a:xfrm>
              <a:prstGeom prst="rect">
                <a:avLst/>
              </a:prstGeom>
              <a:blipFill>
                <a:blip r:embed="rId2"/>
                <a:stretch>
                  <a:fillRect l="-882" r="-882"/>
                </a:stretch>
              </a:blipFill>
              <a:ln w="38100">
                <a:solidFill>
                  <a:srgbClr val="DA5C45"/>
                </a:solidFill>
              </a:ln>
            </p:spPr>
            <p:txBody>
              <a:bodyPr/>
              <a:lstStyle/>
              <a:p>
                <a:r>
                  <a:rPr lang="vi-VN">
                    <a:noFill/>
                  </a:rPr>
                  <a:t> </a:t>
                </a:r>
              </a:p>
            </p:txBody>
          </p:sp>
        </mc:Fallback>
      </mc:AlternateContent>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8003022" y="5734508"/>
            <a:ext cx="3072052" cy="1601344"/>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9</a:t>
            </a:fld>
            <a:endParaRPr lang="vi-VN" dirty="0"/>
          </a:p>
        </p:txBody>
      </p:sp>
    </p:spTree>
    <p:extLst>
      <p:ext uri="{BB962C8B-B14F-4D97-AF65-F5344CB8AC3E}">
        <p14:creationId xmlns:p14="http://schemas.microsoft.com/office/powerpoint/2010/main" val="3244444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0.5|1.7|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TotalTime>
  <Words>2819</Words>
  <Application>Microsoft Office PowerPoint</Application>
  <PresentationFormat>Widescreen</PresentationFormat>
  <Paragraphs>249</Paragraphs>
  <Slides>29</Slides>
  <Notes>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29</vt:i4>
      </vt:variant>
    </vt:vector>
  </HeadingPairs>
  <TitlesOfParts>
    <vt:vector size="42" baseType="lpstr">
      <vt:lpstr>Abadi</vt:lpstr>
      <vt:lpstr>Arial</vt:lpstr>
      <vt:lpstr>Calibri</vt:lpstr>
      <vt:lpstr>Calibri Light</vt:lpstr>
      <vt:lpstr>Cambria Math</vt:lpstr>
      <vt:lpstr>Google Sans</vt:lpstr>
      <vt:lpstr>iCiel Cadena</vt:lpstr>
      <vt:lpstr>Lobster</vt:lpstr>
      <vt:lpstr>MJXc-TeX-main-B</vt:lpstr>
      <vt:lpstr>MJXc-TeX-math-I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Lê Lộc</cp:lastModifiedBy>
  <cp:revision>173</cp:revision>
  <dcterms:created xsi:type="dcterms:W3CDTF">2021-07-02T01:31:00Z</dcterms:created>
  <dcterms:modified xsi:type="dcterms:W3CDTF">2023-03-16T12:06:31Z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769A0B87C2CE470098D3262DFC6895CE</vt:lpwstr>
  </property>
  <property fmtid="{D5CDD505-2E9C-101B-9397-08002B2CF9AE}" pid="3" name="KSOProductBuildVer">
    <vt:lpwstr>1033-11.2.0.11074</vt:lpwstr>
  </property>
</Properties>
</file>